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3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80" r:id="rId24"/>
    <p:sldId id="281" r:id="rId25"/>
    <p:sldId id="282" r:id="rId26"/>
    <p:sldId id="276" r:id="rId27"/>
    <p:sldId id="277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4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70F75-BC04-4E48-A4A5-DE7D9A1A6AD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986943-43A9-4074-84BB-F3FE0DF589E8}">
      <dgm:prSet phldrT="[Текст]" custT="1"/>
      <dgm:spPr/>
      <dgm:t>
        <a:bodyPr/>
        <a:lstStyle/>
        <a:p>
          <a:r>
            <a:rPr lang="ru-RU" sz="1800" b="0" i="0" dirty="0" err="1" smtClean="0"/>
            <a:t>Финтехом</a:t>
          </a:r>
          <a:r>
            <a:rPr lang="ru-RU" sz="1800" b="0" i="0" dirty="0" smtClean="0"/>
            <a:t> также называют отрасль, где компании используют новые финансовые технологии и решения, чтобы конкурировать с традиционными финансовыми организациями за сердца и средства клиентов.</a:t>
          </a:r>
          <a:endParaRPr lang="ru-RU" sz="1800" dirty="0"/>
        </a:p>
      </dgm:t>
    </dgm:pt>
    <dgm:pt modelId="{E49764D7-B70A-43BF-B03E-F24F9F923954}" type="parTrans" cxnId="{FCAD8558-2CAD-425B-BC53-BAE28D2430BB}">
      <dgm:prSet/>
      <dgm:spPr/>
      <dgm:t>
        <a:bodyPr/>
        <a:lstStyle/>
        <a:p>
          <a:endParaRPr lang="ru-RU"/>
        </a:p>
      </dgm:t>
    </dgm:pt>
    <dgm:pt modelId="{CA179E88-7B67-4411-9283-3D56A93EE554}" type="sibTrans" cxnId="{FCAD8558-2CAD-425B-BC53-BAE28D2430BB}">
      <dgm:prSet/>
      <dgm:spPr/>
      <dgm:t>
        <a:bodyPr/>
        <a:lstStyle/>
        <a:p>
          <a:endParaRPr lang="ru-RU"/>
        </a:p>
      </dgm:t>
    </dgm:pt>
    <dgm:pt modelId="{E36FF2BC-8AD6-4F0F-9A0F-75CB0604559C}">
      <dgm:prSet phldrT="[Текст]"/>
      <dgm:spPr/>
      <dgm:t>
        <a:bodyPr/>
        <a:lstStyle/>
        <a:p>
          <a:r>
            <a:rPr lang="ru-RU" b="0" i="0" dirty="0" smtClean="0"/>
            <a:t>Чаще всего это </a:t>
          </a:r>
          <a:r>
            <a:rPr lang="ru-RU" b="0" i="0" dirty="0" err="1" smtClean="0"/>
            <a:t>техностартапы</a:t>
          </a:r>
          <a:r>
            <a:rPr lang="ru-RU" b="0" i="0" dirty="0" smtClean="0"/>
            <a:t> и компании, которые с помощью </a:t>
          </a:r>
          <a:r>
            <a:rPr lang="ru-RU" b="0" i="0" dirty="0" err="1" smtClean="0"/>
            <a:t>финтех</a:t>
          </a:r>
          <a:r>
            <a:rPr lang="ru-RU" b="0" i="0" dirty="0" smtClean="0"/>
            <a:t>-инструментов улучшают свои услуги. </a:t>
          </a:r>
          <a:endParaRPr lang="ru-RU" dirty="0"/>
        </a:p>
      </dgm:t>
    </dgm:pt>
    <dgm:pt modelId="{CF6D69C4-7038-4B60-AF21-1B4D8C6BCCCF}" type="parTrans" cxnId="{6C3DE95B-2E76-4388-8282-80BFA7DC25CE}">
      <dgm:prSet/>
      <dgm:spPr/>
      <dgm:t>
        <a:bodyPr/>
        <a:lstStyle/>
        <a:p>
          <a:endParaRPr lang="ru-RU"/>
        </a:p>
      </dgm:t>
    </dgm:pt>
    <dgm:pt modelId="{A6FCCC6C-52B0-4B54-BC5B-A76DF49A0F3D}" type="sibTrans" cxnId="{6C3DE95B-2E76-4388-8282-80BFA7DC25CE}">
      <dgm:prSet/>
      <dgm:spPr/>
      <dgm:t>
        <a:bodyPr/>
        <a:lstStyle/>
        <a:p>
          <a:endParaRPr lang="ru-RU"/>
        </a:p>
      </dgm:t>
    </dgm:pt>
    <dgm:pt modelId="{0F3A3950-13D9-462F-8F4D-55C43AF5722F}" type="pres">
      <dgm:prSet presAssocID="{A9470F75-BC04-4E48-A4A5-DE7D9A1A6A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8932F2-4D74-464E-B192-B7D9CEB9DF3B}" type="pres">
      <dgm:prSet presAssocID="{EF986943-43A9-4074-84BB-F3FE0DF589E8}" presName="composite" presStyleCnt="0"/>
      <dgm:spPr/>
    </dgm:pt>
    <dgm:pt modelId="{A73050DE-D152-4F15-BC2D-87DE60DE6153}" type="pres">
      <dgm:prSet presAssocID="{EF986943-43A9-4074-84BB-F3FE0DF589E8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F1680-0B49-472B-945E-2049D8322801}" type="pres">
      <dgm:prSet presAssocID="{EF986943-43A9-4074-84BB-F3FE0DF589E8}" presName="rect2" presStyleLbl="fgImgPlace1" presStyleIdx="0" presStyleCnt="2" custScaleX="172385" custScaleY="79148" custLinFactNeighborX="-67146" custLinFactNeighborY="131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75DA94A-238C-4707-9C0E-C33BB1E7BD4A}" type="pres">
      <dgm:prSet presAssocID="{CA179E88-7B67-4411-9283-3D56A93EE554}" presName="sibTrans" presStyleCnt="0"/>
      <dgm:spPr/>
    </dgm:pt>
    <dgm:pt modelId="{88A2B418-D0D2-4858-A0A3-A973A0E5E7DD}" type="pres">
      <dgm:prSet presAssocID="{E36FF2BC-8AD6-4F0F-9A0F-75CB0604559C}" presName="composite" presStyleCnt="0"/>
      <dgm:spPr/>
    </dgm:pt>
    <dgm:pt modelId="{F927B559-964A-4345-A8C2-28E0AE58EE8A}" type="pres">
      <dgm:prSet presAssocID="{E36FF2BC-8AD6-4F0F-9A0F-75CB0604559C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875BB-085D-46F1-AB4E-8E34BBE17229}" type="pres">
      <dgm:prSet presAssocID="{E36FF2BC-8AD6-4F0F-9A0F-75CB0604559C}" presName="rect2" presStyleLbl="fgImgPlace1" presStyleIdx="1" presStyleCnt="2" custScaleX="174493" custScaleY="77292" custLinFactNeighborX="-71481" custLinFactNeighborY="661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C3DE95B-2E76-4388-8282-80BFA7DC25CE}" srcId="{A9470F75-BC04-4E48-A4A5-DE7D9A1A6AD8}" destId="{E36FF2BC-8AD6-4F0F-9A0F-75CB0604559C}" srcOrd="1" destOrd="0" parTransId="{CF6D69C4-7038-4B60-AF21-1B4D8C6BCCCF}" sibTransId="{A6FCCC6C-52B0-4B54-BC5B-A76DF49A0F3D}"/>
    <dgm:cxn modelId="{8487CA14-AAFC-41F5-B72E-D4F855FC4CDB}" type="presOf" srcId="{A9470F75-BC04-4E48-A4A5-DE7D9A1A6AD8}" destId="{0F3A3950-13D9-462F-8F4D-55C43AF5722F}" srcOrd="0" destOrd="0" presId="urn:microsoft.com/office/officeart/2008/layout/PictureStrips"/>
    <dgm:cxn modelId="{9DAB6D8C-E1FB-48CD-A9B8-D80CC51A13CD}" type="presOf" srcId="{EF986943-43A9-4074-84BB-F3FE0DF589E8}" destId="{A73050DE-D152-4F15-BC2D-87DE60DE6153}" srcOrd="0" destOrd="0" presId="urn:microsoft.com/office/officeart/2008/layout/PictureStrips"/>
    <dgm:cxn modelId="{FCAD8558-2CAD-425B-BC53-BAE28D2430BB}" srcId="{A9470F75-BC04-4E48-A4A5-DE7D9A1A6AD8}" destId="{EF986943-43A9-4074-84BB-F3FE0DF589E8}" srcOrd="0" destOrd="0" parTransId="{E49764D7-B70A-43BF-B03E-F24F9F923954}" sibTransId="{CA179E88-7B67-4411-9283-3D56A93EE554}"/>
    <dgm:cxn modelId="{8768E3B7-680B-4BD9-9821-EB0FBDB5381D}" type="presOf" srcId="{E36FF2BC-8AD6-4F0F-9A0F-75CB0604559C}" destId="{F927B559-964A-4345-A8C2-28E0AE58EE8A}" srcOrd="0" destOrd="0" presId="urn:microsoft.com/office/officeart/2008/layout/PictureStrips"/>
    <dgm:cxn modelId="{9B28D36A-7F61-411A-B8F7-13F82F3C6F3E}" type="presParOf" srcId="{0F3A3950-13D9-462F-8F4D-55C43AF5722F}" destId="{F68932F2-4D74-464E-B192-B7D9CEB9DF3B}" srcOrd="0" destOrd="0" presId="urn:microsoft.com/office/officeart/2008/layout/PictureStrips"/>
    <dgm:cxn modelId="{4D35D6C4-C063-4D92-A07B-C7412B077EC7}" type="presParOf" srcId="{F68932F2-4D74-464E-B192-B7D9CEB9DF3B}" destId="{A73050DE-D152-4F15-BC2D-87DE60DE6153}" srcOrd="0" destOrd="0" presId="urn:microsoft.com/office/officeart/2008/layout/PictureStrips"/>
    <dgm:cxn modelId="{D29B7451-F88B-476C-8CD2-FFB3216FE7B4}" type="presParOf" srcId="{F68932F2-4D74-464E-B192-B7D9CEB9DF3B}" destId="{AC8F1680-0B49-472B-945E-2049D8322801}" srcOrd="1" destOrd="0" presId="urn:microsoft.com/office/officeart/2008/layout/PictureStrips"/>
    <dgm:cxn modelId="{CB7E24A2-94D2-4728-9DFF-6CC8124D12C5}" type="presParOf" srcId="{0F3A3950-13D9-462F-8F4D-55C43AF5722F}" destId="{A75DA94A-238C-4707-9C0E-C33BB1E7BD4A}" srcOrd="1" destOrd="0" presId="urn:microsoft.com/office/officeart/2008/layout/PictureStrips"/>
    <dgm:cxn modelId="{6DD03A39-AEBC-4385-9687-A9BD418F94F4}" type="presParOf" srcId="{0F3A3950-13D9-462F-8F4D-55C43AF5722F}" destId="{88A2B418-D0D2-4858-A0A3-A973A0E5E7DD}" srcOrd="2" destOrd="0" presId="urn:microsoft.com/office/officeart/2008/layout/PictureStrips"/>
    <dgm:cxn modelId="{E40D74BD-7D5C-40FE-AC53-8FF4F7CA8478}" type="presParOf" srcId="{88A2B418-D0D2-4858-A0A3-A973A0E5E7DD}" destId="{F927B559-964A-4345-A8C2-28E0AE58EE8A}" srcOrd="0" destOrd="0" presId="urn:microsoft.com/office/officeart/2008/layout/PictureStrips"/>
    <dgm:cxn modelId="{B2533A09-E6DC-42B9-9217-54FAD9C0BB29}" type="presParOf" srcId="{88A2B418-D0D2-4858-A0A3-A973A0E5E7DD}" destId="{14B875BB-085D-46F1-AB4E-8E34BBE1722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41275A-5F94-4320-A741-8D610D1DA400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C1B542-F864-44E8-B14D-3D258042850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</a:rPr>
            <a:t>Сегодня в тренде не отдельные сервисы для решения конкретной задачи, а </a:t>
          </a:r>
          <a:r>
            <a:rPr lang="ru-RU" sz="1800" b="0" i="0" dirty="0" err="1" smtClean="0">
              <a:solidFill>
                <a:schemeClr val="tx1"/>
              </a:solidFill>
            </a:rPr>
            <a:t>мультиплатформенные</a:t>
          </a:r>
          <a:r>
            <a:rPr lang="ru-RU" sz="1800" b="0" i="0" dirty="0" smtClean="0">
              <a:solidFill>
                <a:schemeClr val="tx1"/>
              </a:solidFill>
            </a:rPr>
            <a:t> продукты - экосистемы и </a:t>
          </a:r>
          <a:r>
            <a:rPr lang="ru-RU" sz="1800" b="0" i="0" dirty="0" err="1" smtClean="0">
              <a:solidFill>
                <a:schemeClr val="tx1"/>
              </a:solidFill>
            </a:rPr>
            <a:t>Маркетплейсы</a:t>
          </a:r>
          <a:r>
            <a:rPr lang="ru-RU" sz="1800" b="0" i="0" dirty="0" smtClean="0">
              <a:solidFill>
                <a:schemeClr val="tx1"/>
              </a:solidFill>
            </a:rPr>
            <a:t> Сотрудничество вместо конкуренции — новый тренд </a:t>
          </a:r>
          <a:r>
            <a:rPr lang="ru-RU" sz="1800" b="0" i="0" dirty="0" err="1" smtClean="0">
              <a:solidFill>
                <a:schemeClr val="tx1"/>
              </a:solidFill>
            </a:rPr>
            <a:t>финтеха</a:t>
          </a:r>
          <a:r>
            <a:rPr lang="ru-RU" sz="1800" b="0" i="0" dirty="0" smtClean="0">
              <a:solidFill>
                <a:schemeClr val="tx1"/>
              </a:solidFill>
            </a:rPr>
            <a:t>. Конкурирующие игроки все чаще запускают совместные проекты.</a:t>
          </a:r>
          <a:endParaRPr lang="ru-RU" sz="1800" dirty="0">
            <a:solidFill>
              <a:schemeClr val="tx1"/>
            </a:solidFill>
          </a:endParaRPr>
        </a:p>
      </dgm:t>
    </dgm:pt>
    <dgm:pt modelId="{38BB764E-AF2D-43DB-B66D-8E440396A65D}" type="parTrans" cxnId="{F2150B7F-2248-4D87-B8E7-CD20875F55B4}">
      <dgm:prSet/>
      <dgm:spPr/>
      <dgm:t>
        <a:bodyPr/>
        <a:lstStyle/>
        <a:p>
          <a:endParaRPr lang="ru-RU"/>
        </a:p>
      </dgm:t>
    </dgm:pt>
    <dgm:pt modelId="{7EF2FC76-FBF8-4950-B1AA-B9A6171BDCD5}" type="sibTrans" cxnId="{F2150B7F-2248-4D87-B8E7-CD20875F55B4}">
      <dgm:prSet/>
      <dgm:spPr/>
      <dgm:t>
        <a:bodyPr/>
        <a:lstStyle/>
        <a:p>
          <a:endParaRPr lang="ru-RU"/>
        </a:p>
      </dgm:t>
    </dgm:pt>
    <dgm:pt modelId="{FAD8F0C6-8230-4CBE-A752-67D87F80784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</a:rPr>
            <a:t>Компании заинтересованы в создании </a:t>
          </a:r>
          <a:r>
            <a:rPr lang="ru-RU" sz="1800" b="0" i="0" dirty="0" err="1" smtClean="0">
              <a:solidFill>
                <a:schemeClr val="tx1"/>
              </a:solidFill>
            </a:rPr>
            <a:t>агрегаторов</a:t>
          </a:r>
          <a:r>
            <a:rPr lang="ru-RU" sz="1800" b="0" i="0" dirty="0" smtClean="0">
              <a:solidFill>
                <a:schemeClr val="tx1"/>
              </a:solidFill>
            </a:rPr>
            <a:t> финансовых услуг и развитии партнерских программ. </a:t>
          </a:r>
          <a:r>
            <a:rPr lang="ru-RU" sz="1800" b="0" i="0" dirty="0" err="1" smtClean="0">
              <a:solidFill>
                <a:schemeClr val="tx1"/>
              </a:solidFill>
            </a:rPr>
            <a:t>Маркетплейс</a:t>
          </a:r>
          <a:r>
            <a:rPr lang="ru-RU" sz="1800" b="0" i="0" dirty="0" smtClean="0">
              <a:solidFill>
                <a:schemeClr val="tx1"/>
              </a:solidFill>
            </a:rPr>
            <a:t> позволяет пользователю совершить все необходимые действия в пределах одной площадки: например, купить авиабилеты или оформить страховку в приложении банка.  </a:t>
          </a:r>
          <a:endParaRPr lang="ru-RU" sz="1800" dirty="0">
            <a:solidFill>
              <a:schemeClr val="tx1"/>
            </a:solidFill>
          </a:endParaRPr>
        </a:p>
      </dgm:t>
    </dgm:pt>
    <dgm:pt modelId="{B5FA81C2-6FA0-471B-AB84-182AC37F76E8}" type="parTrans" cxnId="{6633E433-8F9F-499E-ACDA-E89334A3F3CC}">
      <dgm:prSet/>
      <dgm:spPr/>
      <dgm:t>
        <a:bodyPr/>
        <a:lstStyle/>
        <a:p>
          <a:endParaRPr lang="ru-RU"/>
        </a:p>
      </dgm:t>
    </dgm:pt>
    <dgm:pt modelId="{7A63AFFC-8B83-4DAD-A052-A6B7A8A23111}" type="sibTrans" cxnId="{6633E433-8F9F-499E-ACDA-E89334A3F3CC}">
      <dgm:prSet/>
      <dgm:spPr/>
      <dgm:t>
        <a:bodyPr/>
        <a:lstStyle/>
        <a:p>
          <a:endParaRPr lang="ru-RU"/>
        </a:p>
      </dgm:t>
    </dgm:pt>
    <dgm:pt modelId="{284162BA-D826-46F7-8D22-22ACADAB3712}" type="pres">
      <dgm:prSet presAssocID="{6641275A-5F94-4320-A741-8D610D1DA4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473114-F582-4651-9680-F9D03AF9C2E1}" type="pres">
      <dgm:prSet presAssocID="{11C1B542-F864-44E8-B14D-3D2580428507}" presName="arrow" presStyleLbl="node1" presStyleIdx="0" presStyleCnt="2" custScaleY="131192" custRadScaleRad="63132" custRadScaleInc="1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73DC0-B7C0-4DD9-AE89-0B6B52E53F8E}" type="pres">
      <dgm:prSet presAssocID="{FAD8F0C6-8230-4CBE-A752-67D87F80784F}" presName="arrow" presStyleLbl="node1" presStyleIdx="1" presStyleCnt="2" custScaleX="133062" custScaleY="101572" custRadScaleRad="119312" custRadScaleInc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150B7F-2248-4D87-B8E7-CD20875F55B4}" srcId="{6641275A-5F94-4320-A741-8D610D1DA400}" destId="{11C1B542-F864-44E8-B14D-3D2580428507}" srcOrd="0" destOrd="0" parTransId="{38BB764E-AF2D-43DB-B66D-8E440396A65D}" sibTransId="{7EF2FC76-FBF8-4950-B1AA-B9A6171BDCD5}"/>
    <dgm:cxn modelId="{82CCC944-7DFD-4D06-B2F6-7EA587EACD32}" type="presOf" srcId="{11C1B542-F864-44E8-B14D-3D2580428507}" destId="{BC473114-F582-4651-9680-F9D03AF9C2E1}" srcOrd="0" destOrd="0" presId="urn:microsoft.com/office/officeart/2005/8/layout/arrow5"/>
    <dgm:cxn modelId="{6633E433-8F9F-499E-ACDA-E89334A3F3CC}" srcId="{6641275A-5F94-4320-A741-8D610D1DA400}" destId="{FAD8F0C6-8230-4CBE-A752-67D87F80784F}" srcOrd="1" destOrd="0" parTransId="{B5FA81C2-6FA0-471B-AB84-182AC37F76E8}" sibTransId="{7A63AFFC-8B83-4DAD-A052-A6B7A8A23111}"/>
    <dgm:cxn modelId="{E5BFA190-52BC-4A4E-93CD-8DE266EB765C}" type="presOf" srcId="{6641275A-5F94-4320-A741-8D610D1DA400}" destId="{284162BA-D826-46F7-8D22-22ACADAB3712}" srcOrd="0" destOrd="0" presId="urn:microsoft.com/office/officeart/2005/8/layout/arrow5"/>
    <dgm:cxn modelId="{D37B29E8-DF06-42F5-87AC-C631F07EA3DC}" type="presOf" srcId="{FAD8F0C6-8230-4CBE-A752-67D87F80784F}" destId="{7A473DC0-B7C0-4DD9-AE89-0B6B52E53F8E}" srcOrd="0" destOrd="0" presId="urn:microsoft.com/office/officeart/2005/8/layout/arrow5"/>
    <dgm:cxn modelId="{B9D43806-BBF0-48A6-BEC1-BDB6C8DCC060}" type="presParOf" srcId="{284162BA-D826-46F7-8D22-22ACADAB3712}" destId="{BC473114-F582-4651-9680-F9D03AF9C2E1}" srcOrd="0" destOrd="0" presId="urn:microsoft.com/office/officeart/2005/8/layout/arrow5"/>
    <dgm:cxn modelId="{432FCECA-F1C8-46CC-B0EA-DEFC5276AD00}" type="presParOf" srcId="{284162BA-D826-46F7-8D22-22ACADAB3712}" destId="{7A473DC0-B7C0-4DD9-AE89-0B6B52E53F8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C0DAAF-A59A-4E33-99AB-7873A9E42CF9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CCD3488F-3B02-4F1E-813A-52359FE62232}">
      <dgm:prSet phldrT="[Текст]" custT="1"/>
      <dgm:spPr/>
      <dgm:t>
        <a:bodyPr/>
        <a:lstStyle/>
        <a:p>
          <a:r>
            <a:rPr lang="ru-RU" sz="1800" b="1" i="0" dirty="0" smtClean="0"/>
            <a:t>Необходимость личного присутствия пользователя для предоставления определенных услуг - одна из главных проблем современной </a:t>
          </a:r>
          <a:r>
            <a:rPr lang="ru-RU" sz="1800" b="1" i="0" dirty="0" err="1" smtClean="0"/>
            <a:t>финтех</a:t>
          </a:r>
          <a:r>
            <a:rPr lang="ru-RU" sz="1800" b="1" i="0" dirty="0" smtClean="0"/>
            <a:t>-индустрии. Над ее решением активно работают технологические компании и участники рынка. </a:t>
          </a:r>
          <a:endParaRPr lang="ru-RU" sz="1800" b="1" dirty="0"/>
        </a:p>
      </dgm:t>
    </dgm:pt>
    <dgm:pt modelId="{2E2412CB-8D48-468B-8CCE-81679884B637}" type="parTrans" cxnId="{E75751DC-5D9D-4816-91C6-9BC70EFBD090}">
      <dgm:prSet/>
      <dgm:spPr/>
      <dgm:t>
        <a:bodyPr/>
        <a:lstStyle/>
        <a:p>
          <a:endParaRPr lang="ru-RU"/>
        </a:p>
      </dgm:t>
    </dgm:pt>
    <dgm:pt modelId="{35C55AE6-CF21-44A5-A48D-B835DE91892F}" type="sibTrans" cxnId="{E75751DC-5D9D-4816-91C6-9BC70EFBD090}">
      <dgm:prSet/>
      <dgm:spPr/>
      <dgm:t>
        <a:bodyPr/>
        <a:lstStyle/>
        <a:p>
          <a:endParaRPr lang="ru-RU"/>
        </a:p>
      </dgm:t>
    </dgm:pt>
    <dgm:pt modelId="{B6325BE8-B5C2-4697-89DD-B7455AB740D3}">
      <dgm:prSet phldrT="[Текст]" custT="1"/>
      <dgm:spPr/>
      <dgm:t>
        <a:bodyPr/>
        <a:lstStyle/>
        <a:p>
          <a:r>
            <a:rPr lang="ru-RU" sz="1800" b="1" i="0" dirty="0" smtClean="0"/>
            <a:t>Помочь должны технологии распознавания лиц, идентификации голоса, сканеры отпечатков пальцев.</a:t>
          </a:r>
          <a:endParaRPr lang="ru-RU" sz="1800" b="1" dirty="0"/>
        </a:p>
      </dgm:t>
    </dgm:pt>
    <dgm:pt modelId="{A96A07EF-97FD-47FE-9366-11DF12EA74EC}" type="parTrans" cxnId="{6A95ED01-6B86-441D-A94F-49C0F88A0E21}">
      <dgm:prSet/>
      <dgm:spPr/>
      <dgm:t>
        <a:bodyPr/>
        <a:lstStyle/>
        <a:p>
          <a:endParaRPr lang="ru-RU"/>
        </a:p>
      </dgm:t>
    </dgm:pt>
    <dgm:pt modelId="{C3EEF998-5E28-467D-9058-E0198C985CA6}" type="sibTrans" cxnId="{6A95ED01-6B86-441D-A94F-49C0F88A0E21}">
      <dgm:prSet/>
      <dgm:spPr/>
      <dgm:t>
        <a:bodyPr/>
        <a:lstStyle/>
        <a:p>
          <a:endParaRPr lang="ru-RU"/>
        </a:p>
      </dgm:t>
    </dgm:pt>
    <dgm:pt modelId="{02E71E91-304E-4235-8336-CA8D45AFBEEB}">
      <dgm:prSet phldrT="[Текст]" custT="1"/>
      <dgm:spPr/>
      <dgm:t>
        <a:bodyPr/>
        <a:lstStyle/>
        <a:p>
          <a:r>
            <a:rPr lang="ru-RU" sz="1800" b="1" i="0" dirty="0" smtClean="0"/>
            <a:t>Финансовые регуляторы разрабатывают проекты сервисов удаленной идентификации.</a:t>
          </a:r>
        </a:p>
        <a:p>
          <a:r>
            <a:rPr lang="ru-RU" sz="1800" b="1" i="0" dirty="0" smtClean="0"/>
            <a:t>В то же время, распространение биометрии означает необходимость создания более совершенной системы защиты персональных данных.</a:t>
          </a:r>
          <a:endParaRPr lang="ru-RU" sz="1800" b="1" dirty="0"/>
        </a:p>
      </dgm:t>
    </dgm:pt>
    <dgm:pt modelId="{00694930-8E0C-43CF-BC80-378520AACBDD}" type="parTrans" cxnId="{45FC760E-F427-40AF-AA39-CF3E2CBC447A}">
      <dgm:prSet/>
      <dgm:spPr/>
      <dgm:t>
        <a:bodyPr/>
        <a:lstStyle/>
        <a:p>
          <a:endParaRPr lang="ru-RU"/>
        </a:p>
      </dgm:t>
    </dgm:pt>
    <dgm:pt modelId="{2438373E-4449-4831-A0D5-3B49573C58EA}" type="sibTrans" cxnId="{45FC760E-F427-40AF-AA39-CF3E2CBC447A}">
      <dgm:prSet/>
      <dgm:spPr/>
      <dgm:t>
        <a:bodyPr/>
        <a:lstStyle/>
        <a:p>
          <a:endParaRPr lang="ru-RU"/>
        </a:p>
      </dgm:t>
    </dgm:pt>
    <dgm:pt modelId="{6E8296F8-C125-4D68-8517-AC1F2FCF02E2}" type="pres">
      <dgm:prSet presAssocID="{E5C0DAAF-A59A-4E33-99AB-7873A9E42CF9}" presName="compositeShape" presStyleCnt="0">
        <dgm:presLayoutVars>
          <dgm:dir/>
          <dgm:resizeHandles/>
        </dgm:presLayoutVars>
      </dgm:prSet>
      <dgm:spPr/>
    </dgm:pt>
    <dgm:pt modelId="{34563DA5-77C4-444C-A1EF-076D8E1B3B81}" type="pres">
      <dgm:prSet presAssocID="{E5C0DAAF-A59A-4E33-99AB-7873A9E42CF9}" presName="pyramid" presStyleLbl="node1" presStyleIdx="0" presStyleCnt="1" custScaleX="37720" custScaleY="37175" custLinFactNeighborX="17204" custLinFactNeighborY="-26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A89FE6D-320D-4EFC-96E7-59406E184735}" type="pres">
      <dgm:prSet presAssocID="{E5C0DAAF-A59A-4E33-99AB-7873A9E42CF9}" presName="theList" presStyleCnt="0"/>
      <dgm:spPr/>
    </dgm:pt>
    <dgm:pt modelId="{AD8E40F2-227C-47F5-83C0-B160E15355ED}" type="pres">
      <dgm:prSet presAssocID="{CCD3488F-3B02-4F1E-813A-52359FE62232}" presName="aNode" presStyleLbl="fgAcc1" presStyleIdx="0" presStyleCnt="3" custScaleX="122534" custScaleY="429312" custLinFactY="492197" custLinFactNeighborX="48060" custLinFactNeighborY="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96146-2007-414B-8DC6-D23B165129BE}" type="pres">
      <dgm:prSet presAssocID="{CCD3488F-3B02-4F1E-813A-52359FE62232}" presName="aSpace" presStyleCnt="0"/>
      <dgm:spPr/>
    </dgm:pt>
    <dgm:pt modelId="{1EAD5C2E-8566-41AC-98F7-8F3378E0F8DC}" type="pres">
      <dgm:prSet presAssocID="{B6325BE8-B5C2-4697-89DD-B7455AB740D3}" presName="aNode" presStyleLbl="fgAcc1" presStyleIdx="1" presStyleCnt="3" custScaleY="234433" custLinFactY="-328504" custLinFactNeighborX="-19739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8134E-1D67-4E90-AC19-EF336388820B}" type="pres">
      <dgm:prSet presAssocID="{B6325BE8-B5C2-4697-89DD-B7455AB740D3}" presName="aSpace" presStyleCnt="0"/>
      <dgm:spPr/>
    </dgm:pt>
    <dgm:pt modelId="{2FD6CD1E-30E3-474E-B74F-1298AEDCBA13}" type="pres">
      <dgm:prSet presAssocID="{02E71E91-304E-4235-8336-CA8D45AFBEEB}" presName="aNode" presStyleLbl="fgAcc1" presStyleIdx="2" presStyleCnt="3" custScaleX="118400" custScaleY="468759" custLinFactY="134488" custLinFactNeighborX="-67646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D1F77-A31D-4364-874C-65D03EEDC4A4}" type="pres">
      <dgm:prSet presAssocID="{02E71E91-304E-4235-8336-CA8D45AFBEEB}" presName="aSpace" presStyleCnt="0"/>
      <dgm:spPr/>
    </dgm:pt>
  </dgm:ptLst>
  <dgm:cxnLst>
    <dgm:cxn modelId="{90D63845-E5C6-4B62-9C78-B8150CAD9C11}" type="presOf" srcId="{B6325BE8-B5C2-4697-89DD-B7455AB740D3}" destId="{1EAD5C2E-8566-41AC-98F7-8F3378E0F8DC}" srcOrd="0" destOrd="0" presId="urn:microsoft.com/office/officeart/2005/8/layout/pyramid2"/>
    <dgm:cxn modelId="{468DC2C6-2AA7-445D-8698-57F2CE98D645}" type="presOf" srcId="{E5C0DAAF-A59A-4E33-99AB-7873A9E42CF9}" destId="{6E8296F8-C125-4D68-8517-AC1F2FCF02E2}" srcOrd="0" destOrd="0" presId="urn:microsoft.com/office/officeart/2005/8/layout/pyramid2"/>
    <dgm:cxn modelId="{94CB1CF0-D91B-4DCF-9761-386549A6FAB5}" type="presOf" srcId="{CCD3488F-3B02-4F1E-813A-52359FE62232}" destId="{AD8E40F2-227C-47F5-83C0-B160E15355ED}" srcOrd="0" destOrd="0" presId="urn:microsoft.com/office/officeart/2005/8/layout/pyramid2"/>
    <dgm:cxn modelId="{E75751DC-5D9D-4816-91C6-9BC70EFBD090}" srcId="{E5C0DAAF-A59A-4E33-99AB-7873A9E42CF9}" destId="{CCD3488F-3B02-4F1E-813A-52359FE62232}" srcOrd="0" destOrd="0" parTransId="{2E2412CB-8D48-468B-8CCE-81679884B637}" sibTransId="{35C55AE6-CF21-44A5-A48D-B835DE91892F}"/>
    <dgm:cxn modelId="{45FC760E-F427-40AF-AA39-CF3E2CBC447A}" srcId="{E5C0DAAF-A59A-4E33-99AB-7873A9E42CF9}" destId="{02E71E91-304E-4235-8336-CA8D45AFBEEB}" srcOrd="2" destOrd="0" parTransId="{00694930-8E0C-43CF-BC80-378520AACBDD}" sibTransId="{2438373E-4449-4831-A0D5-3B49573C58EA}"/>
    <dgm:cxn modelId="{650AE227-55F4-4D54-92C1-3F9FA77ACF17}" type="presOf" srcId="{02E71E91-304E-4235-8336-CA8D45AFBEEB}" destId="{2FD6CD1E-30E3-474E-B74F-1298AEDCBA13}" srcOrd="0" destOrd="0" presId="urn:microsoft.com/office/officeart/2005/8/layout/pyramid2"/>
    <dgm:cxn modelId="{6A95ED01-6B86-441D-A94F-49C0F88A0E21}" srcId="{E5C0DAAF-A59A-4E33-99AB-7873A9E42CF9}" destId="{B6325BE8-B5C2-4697-89DD-B7455AB740D3}" srcOrd="1" destOrd="0" parTransId="{A96A07EF-97FD-47FE-9366-11DF12EA74EC}" sibTransId="{C3EEF998-5E28-467D-9058-E0198C985CA6}"/>
    <dgm:cxn modelId="{B531F584-3FF2-4110-BC1E-1A979BBA6DFC}" type="presParOf" srcId="{6E8296F8-C125-4D68-8517-AC1F2FCF02E2}" destId="{34563DA5-77C4-444C-A1EF-076D8E1B3B81}" srcOrd="0" destOrd="0" presId="urn:microsoft.com/office/officeart/2005/8/layout/pyramid2"/>
    <dgm:cxn modelId="{60957EFC-0510-4DF5-827A-FC5C3BC8E009}" type="presParOf" srcId="{6E8296F8-C125-4D68-8517-AC1F2FCF02E2}" destId="{AA89FE6D-320D-4EFC-96E7-59406E184735}" srcOrd="1" destOrd="0" presId="urn:microsoft.com/office/officeart/2005/8/layout/pyramid2"/>
    <dgm:cxn modelId="{A7770580-93C9-4E31-9C4F-6B4BDCE07CCD}" type="presParOf" srcId="{AA89FE6D-320D-4EFC-96E7-59406E184735}" destId="{AD8E40F2-227C-47F5-83C0-B160E15355ED}" srcOrd="0" destOrd="0" presId="urn:microsoft.com/office/officeart/2005/8/layout/pyramid2"/>
    <dgm:cxn modelId="{15CE0C92-9432-4E41-925C-F0D9E2D75941}" type="presParOf" srcId="{AA89FE6D-320D-4EFC-96E7-59406E184735}" destId="{29B96146-2007-414B-8DC6-D23B165129BE}" srcOrd="1" destOrd="0" presId="urn:microsoft.com/office/officeart/2005/8/layout/pyramid2"/>
    <dgm:cxn modelId="{9A40FDD9-3074-421D-BE55-A0446D31F108}" type="presParOf" srcId="{AA89FE6D-320D-4EFC-96E7-59406E184735}" destId="{1EAD5C2E-8566-41AC-98F7-8F3378E0F8DC}" srcOrd="2" destOrd="0" presId="urn:microsoft.com/office/officeart/2005/8/layout/pyramid2"/>
    <dgm:cxn modelId="{91C209A4-2C1D-4E13-8575-3E269858A9E1}" type="presParOf" srcId="{AA89FE6D-320D-4EFC-96E7-59406E184735}" destId="{09E8134E-1D67-4E90-AC19-EF336388820B}" srcOrd="3" destOrd="0" presId="urn:microsoft.com/office/officeart/2005/8/layout/pyramid2"/>
    <dgm:cxn modelId="{93E1AE1C-1730-4ED8-A6A7-4ED6C2326A28}" type="presParOf" srcId="{AA89FE6D-320D-4EFC-96E7-59406E184735}" destId="{2FD6CD1E-30E3-474E-B74F-1298AEDCBA13}" srcOrd="4" destOrd="0" presId="urn:microsoft.com/office/officeart/2005/8/layout/pyramid2"/>
    <dgm:cxn modelId="{69A84773-6EEA-403E-9FA3-7DF3186E87D2}" type="presParOf" srcId="{AA89FE6D-320D-4EFC-96E7-59406E184735}" destId="{D73D1F77-A31D-4364-874C-65D03EEDC4A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BB3526-0775-41A2-85B8-F7ECE75ACB66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C115B7F-CA12-4360-95C7-2D05E8076066}">
      <dgm:prSet phldrT="[Текст]" custT="1"/>
      <dgm:spPr/>
      <dgm:t>
        <a:bodyPr/>
        <a:lstStyle/>
        <a:p>
          <a:r>
            <a:rPr lang="ru-RU" sz="1800" b="0" i="0" dirty="0" err="1" smtClean="0"/>
            <a:t>Исскуственый</a:t>
          </a:r>
          <a:r>
            <a:rPr lang="ru-RU" sz="1800" b="0" i="0" dirty="0" smtClean="0"/>
            <a:t> интеллект позволяет автоматизировать многие действия в финансовой сфере: оплату счетов, перевод денег, заполнение документов, анализ отчетов, защиту от овердрафта и т.д. В ближайшие несколько лет могут появиться новые сервисы, которые возьмут на себя всю финансовую рутину.</a:t>
          </a:r>
          <a:endParaRPr lang="ru-RU" sz="1800" dirty="0"/>
        </a:p>
      </dgm:t>
    </dgm:pt>
    <dgm:pt modelId="{66D97A2E-C246-49D5-8F71-982392522F42}" type="parTrans" cxnId="{7ED94B72-1123-4621-8470-A88D76E32881}">
      <dgm:prSet/>
      <dgm:spPr/>
      <dgm:t>
        <a:bodyPr/>
        <a:lstStyle/>
        <a:p>
          <a:endParaRPr lang="ru-RU"/>
        </a:p>
      </dgm:t>
    </dgm:pt>
    <dgm:pt modelId="{45F5C71B-17EF-423E-A088-2DE836C76C18}" type="sibTrans" cxnId="{7ED94B72-1123-4621-8470-A88D76E32881}">
      <dgm:prSet/>
      <dgm:spPr/>
      <dgm:t>
        <a:bodyPr/>
        <a:lstStyle/>
        <a:p>
          <a:endParaRPr lang="ru-RU"/>
        </a:p>
      </dgm:t>
    </dgm:pt>
    <dgm:pt modelId="{CC2733CC-09EE-40F0-A46F-967253A0B573}" type="pres">
      <dgm:prSet presAssocID="{6DBB3526-0775-41A2-85B8-F7ECE75ACB6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A81D712-B57E-4294-B570-A16A1531B151}" type="pres">
      <dgm:prSet presAssocID="{0C115B7F-CA12-4360-95C7-2D05E8076066}" presName="composite" presStyleCnt="0">
        <dgm:presLayoutVars>
          <dgm:chMax/>
          <dgm:chPref/>
        </dgm:presLayoutVars>
      </dgm:prSet>
      <dgm:spPr/>
    </dgm:pt>
    <dgm:pt modelId="{4B3B1D03-D607-4387-9595-1AD517BCC15B}" type="pres">
      <dgm:prSet presAssocID="{0C115B7F-CA12-4360-95C7-2D05E8076066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975C1C4-EA86-4A23-BBD6-14FA1E1423FC}" type="pres">
      <dgm:prSet presAssocID="{0C115B7F-CA12-4360-95C7-2D05E8076066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1A6CC-64D5-4842-B05D-E3239734770A}" type="pres">
      <dgm:prSet presAssocID="{0C115B7F-CA12-4360-95C7-2D05E8076066}" presName="tlFrame" presStyleLbl="node1" presStyleIdx="0" presStyleCnt="4"/>
      <dgm:spPr/>
    </dgm:pt>
    <dgm:pt modelId="{9EF9C7F0-678F-401D-8908-7708F3DBE9AA}" type="pres">
      <dgm:prSet presAssocID="{0C115B7F-CA12-4360-95C7-2D05E8076066}" presName="trFrame" presStyleLbl="node1" presStyleIdx="1" presStyleCnt="4"/>
      <dgm:spPr/>
    </dgm:pt>
    <dgm:pt modelId="{8E0EDC60-4F71-48B1-9E99-F97578059A52}" type="pres">
      <dgm:prSet presAssocID="{0C115B7F-CA12-4360-95C7-2D05E8076066}" presName="blFrame" presStyleLbl="node1" presStyleIdx="2" presStyleCnt="4"/>
      <dgm:spPr/>
    </dgm:pt>
    <dgm:pt modelId="{79BDCC38-A1AB-4907-A4DE-6A995A0EA91B}" type="pres">
      <dgm:prSet presAssocID="{0C115B7F-CA12-4360-95C7-2D05E8076066}" presName="brFrame" presStyleLbl="node1" presStyleIdx="3" presStyleCnt="4"/>
      <dgm:spPr/>
    </dgm:pt>
  </dgm:ptLst>
  <dgm:cxnLst>
    <dgm:cxn modelId="{753CDEAA-34E9-47F7-99DE-AE0F44EA96E2}" type="presOf" srcId="{0C115B7F-CA12-4360-95C7-2D05E8076066}" destId="{F975C1C4-EA86-4A23-BBD6-14FA1E1423FC}" srcOrd="0" destOrd="0" presId="urn:microsoft.com/office/officeart/2009/3/layout/FramedTextPicture"/>
    <dgm:cxn modelId="{DE71FF8C-0963-4315-8FE7-51822772F726}" type="presOf" srcId="{6DBB3526-0775-41A2-85B8-F7ECE75ACB66}" destId="{CC2733CC-09EE-40F0-A46F-967253A0B573}" srcOrd="0" destOrd="0" presId="urn:microsoft.com/office/officeart/2009/3/layout/FramedTextPicture"/>
    <dgm:cxn modelId="{7ED94B72-1123-4621-8470-A88D76E32881}" srcId="{6DBB3526-0775-41A2-85B8-F7ECE75ACB66}" destId="{0C115B7F-CA12-4360-95C7-2D05E8076066}" srcOrd="0" destOrd="0" parTransId="{66D97A2E-C246-49D5-8F71-982392522F42}" sibTransId="{45F5C71B-17EF-423E-A088-2DE836C76C18}"/>
    <dgm:cxn modelId="{262CC02D-D269-4C24-AB98-3059C00E4887}" type="presParOf" srcId="{CC2733CC-09EE-40F0-A46F-967253A0B573}" destId="{9A81D712-B57E-4294-B570-A16A1531B151}" srcOrd="0" destOrd="0" presId="urn:microsoft.com/office/officeart/2009/3/layout/FramedTextPicture"/>
    <dgm:cxn modelId="{BDA7DD73-6AD0-47AC-A76A-FC8FBB1717D6}" type="presParOf" srcId="{9A81D712-B57E-4294-B570-A16A1531B151}" destId="{4B3B1D03-D607-4387-9595-1AD517BCC15B}" srcOrd="0" destOrd="0" presId="urn:microsoft.com/office/officeart/2009/3/layout/FramedTextPicture"/>
    <dgm:cxn modelId="{462C0049-2D88-44FA-BEAD-26F73FD15D5B}" type="presParOf" srcId="{9A81D712-B57E-4294-B570-A16A1531B151}" destId="{F975C1C4-EA86-4A23-BBD6-14FA1E1423FC}" srcOrd="1" destOrd="0" presId="urn:microsoft.com/office/officeart/2009/3/layout/FramedTextPicture"/>
    <dgm:cxn modelId="{EAC20736-CAA9-4142-9874-C8E9254167ED}" type="presParOf" srcId="{9A81D712-B57E-4294-B570-A16A1531B151}" destId="{3BE1A6CC-64D5-4842-B05D-E3239734770A}" srcOrd="2" destOrd="0" presId="urn:microsoft.com/office/officeart/2009/3/layout/FramedTextPicture"/>
    <dgm:cxn modelId="{6C40D10E-FEFB-4F5D-88E0-707F0357F02D}" type="presParOf" srcId="{9A81D712-B57E-4294-B570-A16A1531B151}" destId="{9EF9C7F0-678F-401D-8908-7708F3DBE9AA}" srcOrd="3" destOrd="0" presId="urn:microsoft.com/office/officeart/2009/3/layout/FramedTextPicture"/>
    <dgm:cxn modelId="{36B505D9-4A15-4300-8A94-FF3199FA1B0F}" type="presParOf" srcId="{9A81D712-B57E-4294-B570-A16A1531B151}" destId="{8E0EDC60-4F71-48B1-9E99-F97578059A52}" srcOrd="4" destOrd="0" presId="urn:microsoft.com/office/officeart/2009/3/layout/FramedTextPicture"/>
    <dgm:cxn modelId="{29ABA997-A757-49E5-87EF-CEB4716BB4B6}" type="presParOf" srcId="{9A81D712-B57E-4294-B570-A16A1531B151}" destId="{79BDCC38-A1AB-4907-A4DE-6A995A0EA91B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5CE8E8-B105-46D0-8EA5-5A7E2E618529}" type="doc">
      <dgm:prSet loTypeId="urn:microsoft.com/office/officeart/2008/layout/BendingPictureCaption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00C1B0-0613-4FA1-8D6B-88DE191221E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</a:rPr>
            <a:t>Современным пользователям мало удобного интерфейса и мгновенных переводов, они ждут от сервиса персонализированных предложений. Эксперты прогнозируют, что  банки и финансовые компании все больше внимания будут уделять </a:t>
          </a:r>
          <a:r>
            <a:rPr lang="ru-RU" sz="1800" b="0" i="0" dirty="0" err="1" smtClean="0">
              <a:solidFill>
                <a:schemeClr val="tx1"/>
              </a:solidFill>
            </a:rPr>
            <a:t>кастомизации</a:t>
          </a:r>
          <a:r>
            <a:rPr lang="ru-RU" sz="1800" b="0" i="0" dirty="0" smtClean="0">
              <a:solidFill>
                <a:schemeClr val="tx1"/>
              </a:solidFill>
            </a:rPr>
            <a:t>. Например, виртуальный помощник на основе данных о тратах клиента составит для него персональные рекомендации по управлению личными финансами. Пользователь получит необходимую услугу, а банк - лояльного клиента.</a:t>
          </a:r>
          <a:endParaRPr lang="ru-RU" sz="1800" dirty="0">
            <a:solidFill>
              <a:schemeClr val="tx1"/>
            </a:solidFill>
          </a:endParaRPr>
        </a:p>
      </dgm:t>
    </dgm:pt>
    <dgm:pt modelId="{B076254E-6BD4-4517-8EED-24E0395DD4FA}" type="parTrans" cxnId="{F9ABDC86-7D96-4463-8C59-6110D4CF70DD}">
      <dgm:prSet/>
      <dgm:spPr/>
      <dgm:t>
        <a:bodyPr/>
        <a:lstStyle/>
        <a:p>
          <a:endParaRPr lang="ru-RU"/>
        </a:p>
      </dgm:t>
    </dgm:pt>
    <dgm:pt modelId="{4C03C8E0-B778-4405-BBAF-10E2FEAD8D40}" type="sibTrans" cxnId="{F9ABDC86-7D96-4463-8C59-6110D4CF70DD}">
      <dgm:prSet/>
      <dgm:spPr/>
      <dgm:t>
        <a:bodyPr/>
        <a:lstStyle/>
        <a:p>
          <a:endParaRPr lang="ru-RU"/>
        </a:p>
      </dgm:t>
    </dgm:pt>
    <dgm:pt modelId="{5A799FBD-50AD-4EB5-B24A-55C786A5FDFD}" type="pres">
      <dgm:prSet presAssocID="{C15CE8E8-B105-46D0-8EA5-5A7E2E618529}" presName="diagram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24FF4E5E-946C-4AD8-A665-15B5D4557187}" type="pres">
      <dgm:prSet presAssocID="{8800C1B0-0613-4FA1-8D6B-88DE191221ED}" presName="composite" presStyleCnt="0"/>
      <dgm:spPr/>
    </dgm:pt>
    <dgm:pt modelId="{6E7A1303-D2F1-45AE-A55F-FC54860BAC86}" type="pres">
      <dgm:prSet presAssocID="{8800C1B0-0613-4FA1-8D6B-88DE191221ED}" presName="Image" presStyleLbl="bgShp" presStyleIdx="0" presStyleCnt="1" custScaleX="65878" custScaleY="73909" custLinFactNeighborX="-39294" custLinFactNeighborY="406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266A2FB-1BD2-410C-8569-37D33238E7C3}" type="pres">
      <dgm:prSet presAssocID="{8800C1B0-0613-4FA1-8D6B-88DE191221ED}" presName="Parent" presStyleLbl="node0" presStyleIdx="0" presStyleCnt="1" custScaleX="111006" custScaleY="256854" custLinFactY="-71712" custLinFactNeighborX="292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ABDC86-7D96-4463-8C59-6110D4CF70DD}" srcId="{C15CE8E8-B105-46D0-8EA5-5A7E2E618529}" destId="{8800C1B0-0613-4FA1-8D6B-88DE191221ED}" srcOrd="0" destOrd="0" parTransId="{B076254E-6BD4-4517-8EED-24E0395DD4FA}" sibTransId="{4C03C8E0-B778-4405-BBAF-10E2FEAD8D40}"/>
    <dgm:cxn modelId="{EE1B0013-4070-428F-AB98-58511B10A16C}" type="presOf" srcId="{8800C1B0-0613-4FA1-8D6B-88DE191221ED}" destId="{8266A2FB-1BD2-410C-8569-37D33238E7C3}" srcOrd="0" destOrd="0" presId="urn:microsoft.com/office/officeart/2008/layout/BendingPictureCaption"/>
    <dgm:cxn modelId="{CF6261A6-52E3-4835-B02D-696906473517}" type="presOf" srcId="{C15CE8E8-B105-46D0-8EA5-5A7E2E618529}" destId="{5A799FBD-50AD-4EB5-B24A-55C786A5FDFD}" srcOrd="0" destOrd="0" presId="urn:microsoft.com/office/officeart/2008/layout/BendingPictureCaption"/>
    <dgm:cxn modelId="{10282C3A-B1D4-4B96-9BE2-CCE7C177F636}" type="presParOf" srcId="{5A799FBD-50AD-4EB5-B24A-55C786A5FDFD}" destId="{24FF4E5E-946C-4AD8-A665-15B5D4557187}" srcOrd="0" destOrd="0" presId="urn:microsoft.com/office/officeart/2008/layout/BendingPictureCaption"/>
    <dgm:cxn modelId="{14780FBA-E3B2-404F-8B2C-1F1A09A9FFEC}" type="presParOf" srcId="{24FF4E5E-946C-4AD8-A665-15B5D4557187}" destId="{6E7A1303-D2F1-45AE-A55F-FC54860BAC86}" srcOrd="0" destOrd="0" presId="urn:microsoft.com/office/officeart/2008/layout/BendingPictureCaption"/>
    <dgm:cxn modelId="{F307F444-1E87-4529-A88A-77B950E91DF8}" type="presParOf" srcId="{24FF4E5E-946C-4AD8-A665-15B5D4557187}" destId="{8266A2FB-1BD2-410C-8569-37D33238E7C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052B88F-3602-4CD4-9235-90AFF8C7592C}" type="doc">
      <dgm:prSet loTypeId="urn:microsoft.com/office/officeart/2005/8/layout/pyramid1" loCatId="pyramid" qsTypeId="urn:microsoft.com/office/officeart/2005/8/quickstyle/simple5" qsCatId="simple" csTypeId="urn:microsoft.com/office/officeart/2005/8/colors/accent2_4" csCatId="accent2" phldr="1"/>
      <dgm:spPr/>
    </dgm:pt>
    <dgm:pt modelId="{2F67AB06-AFFA-4184-8E8D-BCF9DA0B969B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800" b="1" i="0" dirty="0" err="1" smtClean="0"/>
            <a:t>Стартапы</a:t>
          </a:r>
          <a:r>
            <a:rPr lang="ru-RU" sz="1800" b="1" i="0" dirty="0" smtClean="0"/>
            <a:t>, </a:t>
          </a:r>
        </a:p>
        <a:p>
          <a:pPr algn="ctr"/>
          <a:r>
            <a:rPr lang="ru-RU" sz="1800" b="1" i="0" dirty="0" smtClean="0"/>
            <a:t>которые развивали</a:t>
          </a:r>
        </a:p>
        <a:p>
          <a:pPr algn="ctr"/>
          <a:r>
            <a:rPr lang="ru-RU" sz="1800" b="1" i="0" dirty="0" smtClean="0"/>
            <a:t> индустрию прежде, </a:t>
          </a:r>
        </a:p>
        <a:p>
          <a:pPr algn="ctr"/>
          <a:r>
            <a:rPr lang="ru-RU" sz="1800" b="1" i="0" dirty="0" smtClean="0"/>
            <a:t>постепенно уступают лидерство</a:t>
          </a:r>
        </a:p>
        <a:p>
          <a:pPr algn="ctr"/>
          <a:r>
            <a:rPr lang="ru-RU" sz="1800" b="1" i="0" dirty="0" smtClean="0"/>
            <a:t> банкам. Сначала последние просто </a:t>
          </a:r>
        </a:p>
        <a:p>
          <a:pPr algn="ctr"/>
          <a:r>
            <a:rPr lang="ru-RU" sz="1800" b="1" i="0" dirty="0" smtClean="0"/>
            <a:t>покупали перспективные </a:t>
          </a:r>
          <a:r>
            <a:rPr lang="ru-RU" sz="1800" b="1" i="0" dirty="0" err="1" smtClean="0"/>
            <a:t>финтех</a:t>
          </a:r>
          <a:r>
            <a:rPr lang="ru-RU" sz="1800" b="1" i="0" dirty="0" smtClean="0"/>
            <a:t>-компании,</a:t>
          </a:r>
        </a:p>
        <a:p>
          <a:pPr algn="ctr"/>
          <a:r>
            <a:rPr lang="ru-RU" sz="1800" b="1" i="0" dirty="0" smtClean="0"/>
            <a:t> но теперь инвестируют в собственные разработки. </a:t>
          </a:r>
          <a:endParaRPr lang="ru-RU" sz="1800" dirty="0"/>
        </a:p>
      </dgm:t>
    </dgm:pt>
    <dgm:pt modelId="{2B019961-92AF-40BE-A292-FFE1B36930E0}" type="parTrans" cxnId="{031E8977-902E-4E16-9190-33F1CA1A68AA}">
      <dgm:prSet/>
      <dgm:spPr/>
      <dgm:t>
        <a:bodyPr/>
        <a:lstStyle/>
        <a:p>
          <a:endParaRPr lang="ru-RU"/>
        </a:p>
      </dgm:t>
    </dgm:pt>
    <dgm:pt modelId="{35732556-3C1A-4411-8B7C-EC50888045C7}" type="sibTrans" cxnId="{031E8977-902E-4E16-9190-33F1CA1A68AA}">
      <dgm:prSet/>
      <dgm:spPr/>
      <dgm:t>
        <a:bodyPr/>
        <a:lstStyle/>
        <a:p>
          <a:endParaRPr lang="ru-RU"/>
        </a:p>
      </dgm:t>
    </dgm:pt>
    <dgm:pt modelId="{E484A96C-0440-47BF-A4AB-61E5DDD1DD29}">
      <dgm:prSet phldrT="[Текст]" custT="1"/>
      <dgm:spPr/>
      <dgm:t>
        <a:bodyPr/>
        <a:lstStyle/>
        <a:p>
          <a:r>
            <a:rPr lang="ru-RU" sz="1800" b="1" i="0" dirty="0" smtClean="0"/>
            <a:t>У банков есть финансовые и кадровые возможности, базы данных, отдельные составляющие инфраструктуры для того, чтобы выйти на первые позиции. В этих условиях у </a:t>
          </a:r>
          <a:r>
            <a:rPr lang="ru-RU" sz="1800" b="1" i="0" dirty="0" err="1" smtClean="0"/>
            <a:t>стартапов</a:t>
          </a:r>
          <a:r>
            <a:rPr lang="ru-RU" sz="1800" b="1" i="0" dirty="0" smtClean="0"/>
            <a:t> будет три варианта действий: консолидироваться с банками, продать бизнес банку или получить соответствующие лицензии и фактически тоже стать банками.</a:t>
          </a:r>
          <a:endParaRPr lang="ru-RU" sz="1800" dirty="0"/>
        </a:p>
      </dgm:t>
    </dgm:pt>
    <dgm:pt modelId="{0DC3FC2F-B63B-46CF-8B36-8C2786E5C210}" type="parTrans" cxnId="{1CE3A52B-D670-495E-8DC8-236F58D4A954}">
      <dgm:prSet/>
      <dgm:spPr/>
      <dgm:t>
        <a:bodyPr/>
        <a:lstStyle/>
        <a:p>
          <a:endParaRPr lang="ru-RU"/>
        </a:p>
      </dgm:t>
    </dgm:pt>
    <dgm:pt modelId="{A845E2DF-644B-4B10-A5F0-6F7EEF3D53C5}" type="sibTrans" cxnId="{1CE3A52B-D670-495E-8DC8-236F58D4A954}">
      <dgm:prSet/>
      <dgm:spPr/>
      <dgm:t>
        <a:bodyPr/>
        <a:lstStyle/>
        <a:p>
          <a:endParaRPr lang="ru-RU"/>
        </a:p>
      </dgm:t>
    </dgm:pt>
    <dgm:pt modelId="{A9D363FC-DE12-4FC3-9DA2-F9CDCE10B5DB}" type="pres">
      <dgm:prSet presAssocID="{E052B88F-3602-4CD4-9235-90AFF8C7592C}" presName="Name0" presStyleCnt="0">
        <dgm:presLayoutVars>
          <dgm:dir/>
          <dgm:animLvl val="lvl"/>
          <dgm:resizeHandles val="exact"/>
        </dgm:presLayoutVars>
      </dgm:prSet>
      <dgm:spPr/>
    </dgm:pt>
    <dgm:pt modelId="{7319523D-E8A1-4870-A007-6EFBBCB56AA9}" type="pres">
      <dgm:prSet presAssocID="{2F67AB06-AFFA-4184-8E8D-BCF9DA0B969B}" presName="Name8" presStyleCnt="0"/>
      <dgm:spPr/>
    </dgm:pt>
    <dgm:pt modelId="{ACE06D27-6E80-42B8-B966-DE68CD4DF2CF}" type="pres">
      <dgm:prSet presAssocID="{2F67AB06-AFFA-4184-8E8D-BCF9DA0B969B}" presName="level" presStyleLbl="node1" presStyleIdx="0" presStyleCnt="2" custScaleX="114414" custScaleY="95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14E07-49D6-4318-95CD-D8FE4AEE6843}" type="pres">
      <dgm:prSet presAssocID="{2F67AB06-AFFA-4184-8E8D-BCF9DA0B96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B89E4-F56C-4A59-B36D-05C5032D7086}" type="pres">
      <dgm:prSet presAssocID="{E484A96C-0440-47BF-A4AB-61E5DDD1DD29}" presName="Name8" presStyleCnt="0"/>
      <dgm:spPr/>
    </dgm:pt>
    <dgm:pt modelId="{8F20BED6-036C-48B7-9A28-BBAF8BED71E0}" type="pres">
      <dgm:prSet presAssocID="{E484A96C-0440-47BF-A4AB-61E5DDD1DD29}" presName="level" presStyleLbl="node1" presStyleIdx="1" presStyleCnt="2" custScaleY="72448" custLinFactNeighborX="-242" custLinFactNeighborY="97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842F4-43A1-410E-B278-8FA686BE6F00}" type="pres">
      <dgm:prSet presAssocID="{E484A96C-0440-47BF-A4AB-61E5DDD1DD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546CF1-4A29-4E80-AB0C-CEDD06C171D7}" type="presOf" srcId="{E484A96C-0440-47BF-A4AB-61E5DDD1DD29}" destId="{8F20BED6-036C-48B7-9A28-BBAF8BED71E0}" srcOrd="0" destOrd="0" presId="urn:microsoft.com/office/officeart/2005/8/layout/pyramid1"/>
    <dgm:cxn modelId="{1CE3A52B-D670-495E-8DC8-236F58D4A954}" srcId="{E052B88F-3602-4CD4-9235-90AFF8C7592C}" destId="{E484A96C-0440-47BF-A4AB-61E5DDD1DD29}" srcOrd="1" destOrd="0" parTransId="{0DC3FC2F-B63B-46CF-8B36-8C2786E5C210}" sibTransId="{A845E2DF-644B-4B10-A5F0-6F7EEF3D53C5}"/>
    <dgm:cxn modelId="{2FA04D94-5A98-4EBD-8319-E32AC9F20BFE}" type="presOf" srcId="{2F67AB06-AFFA-4184-8E8D-BCF9DA0B969B}" destId="{D5214E07-49D6-4318-95CD-D8FE4AEE6843}" srcOrd="1" destOrd="0" presId="urn:microsoft.com/office/officeart/2005/8/layout/pyramid1"/>
    <dgm:cxn modelId="{031E8977-902E-4E16-9190-33F1CA1A68AA}" srcId="{E052B88F-3602-4CD4-9235-90AFF8C7592C}" destId="{2F67AB06-AFFA-4184-8E8D-BCF9DA0B969B}" srcOrd="0" destOrd="0" parTransId="{2B019961-92AF-40BE-A292-FFE1B36930E0}" sibTransId="{35732556-3C1A-4411-8B7C-EC50888045C7}"/>
    <dgm:cxn modelId="{AD20F540-F101-4A0A-B90E-E882D4ABD366}" type="presOf" srcId="{E052B88F-3602-4CD4-9235-90AFF8C7592C}" destId="{A9D363FC-DE12-4FC3-9DA2-F9CDCE10B5DB}" srcOrd="0" destOrd="0" presId="urn:microsoft.com/office/officeart/2005/8/layout/pyramid1"/>
    <dgm:cxn modelId="{6F5D1DA2-11A9-4B32-BEA4-85E56B841E66}" type="presOf" srcId="{E484A96C-0440-47BF-A4AB-61E5DDD1DD29}" destId="{124842F4-43A1-410E-B278-8FA686BE6F00}" srcOrd="1" destOrd="0" presId="urn:microsoft.com/office/officeart/2005/8/layout/pyramid1"/>
    <dgm:cxn modelId="{E05461EE-2BB0-4916-ABE0-8F767E9E3631}" type="presOf" srcId="{2F67AB06-AFFA-4184-8E8D-BCF9DA0B969B}" destId="{ACE06D27-6E80-42B8-B966-DE68CD4DF2CF}" srcOrd="0" destOrd="0" presId="urn:microsoft.com/office/officeart/2005/8/layout/pyramid1"/>
    <dgm:cxn modelId="{F8508012-5F24-4393-AD39-8442F24EC6FD}" type="presParOf" srcId="{A9D363FC-DE12-4FC3-9DA2-F9CDCE10B5DB}" destId="{7319523D-E8A1-4870-A007-6EFBBCB56AA9}" srcOrd="0" destOrd="0" presId="urn:microsoft.com/office/officeart/2005/8/layout/pyramid1"/>
    <dgm:cxn modelId="{776E5F27-945C-4469-9D29-C671251C6DDD}" type="presParOf" srcId="{7319523D-E8A1-4870-A007-6EFBBCB56AA9}" destId="{ACE06D27-6E80-42B8-B966-DE68CD4DF2CF}" srcOrd="0" destOrd="0" presId="urn:microsoft.com/office/officeart/2005/8/layout/pyramid1"/>
    <dgm:cxn modelId="{07A93C89-94E2-4F5C-96A3-D63D46CE832C}" type="presParOf" srcId="{7319523D-E8A1-4870-A007-6EFBBCB56AA9}" destId="{D5214E07-49D6-4318-95CD-D8FE4AEE6843}" srcOrd="1" destOrd="0" presId="urn:microsoft.com/office/officeart/2005/8/layout/pyramid1"/>
    <dgm:cxn modelId="{F6033648-7072-4CBF-865B-AB398F5E62D5}" type="presParOf" srcId="{A9D363FC-DE12-4FC3-9DA2-F9CDCE10B5DB}" destId="{FDEB89E4-F56C-4A59-B36D-05C5032D7086}" srcOrd="1" destOrd="0" presId="urn:microsoft.com/office/officeart/2005/8/layout/pyramid1"/>
    <dgm:cxn modelId="{F08A9465-9E14-47AD-845D-CC1838E98E60}" type="presParOf" srcId="{FDEB89E4-F56C-4A59-B36D-05C5032D7086}" destId="{8F20BED6-036C-48B7-9A28-BBAF8BED71E0}" srcOrd="0" destOrd="0" presId="urn:microsoft.com/office/officeart/2005/8/layout/pyramid1"/>
    <dgm:cxn modelId="{C6694855-0097-4C94-95AD-FF9ED02302BD}" type="presParOf" srcId="{FDEB89E4-F56C-4A59-B36D-05C5032D7086}" destId="{124842F4-43A1-410E-B278-8FA686BE6F0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373312-4FC5-4689-8D05-F9EDFFA15EE4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80326400-3048-48B2-9F4D-C08DBFC990F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0" i="0" dirty="0" err="1" smtClean="0">
              <a:solidFill>
                <a:schemeClr val="tx1"/>
              </a:solidFill>
            </a:rPr>
            <a:t>RegTech</a:t>
          </a:r>
          <a:r>
            <a:rPr lang="ru-RU" sz="1600" b="0" i="0" dirty="0" smtClean="0">
              <a:solidFill>
                <a:schemeClr val="tx1"/>
              </a:solidFill>
            </a:rPr>
            <a:t> — технологии, помогающие компаниям соответствовать требованиям регуляторов. Традиционно они развивались на рынках с жестким регулированием и высокой конкуренцией: в США и Великобритании. Новые законы и регламенты позволят банкам укрепить сотрудничество с </a:t>
          </a:r>
          <a:r>
            <a:rPr lang="ru-RU" sz="1600" b="0" i="0" dirty="0" err="1" smtClean="0">
              <a:solidFill>
                <a:schemeClr val="tx1"/>
              </a:solidFill>
            </a:rPr>
            <a:t>RegTech-стартапами</a:t>
          </a:r>
          <a:r>
            <a:rPr lang="ru-RU" sz="1600" b="0" i="0" dirty="0" smtClean="0">
              <a:solidFill>
                <a:schemeClr val="tx1"/>
              </a:solidFill>
            </a:rPr>
            <a:t>. В частности, речь идет о платежной директиве Евросоюза PSD2, регламенте о защите данных (</a:t>
          </a:r>
          <a:r>
            <a:rPr lang="ru-RU" sz="1600" b="0" i="0" dirty="0" err="1" smtClean="0">
              <a:solidFill>
                <a:schemeClr val="tx1"/>
              </a:solidFill>
            </a:rPr>
            <a:t>General</a:t>
          </a:r>
          <a:r>
            <a:rPr lang="ru-RU" sz="1600" b="0" i="0" dirty="0" smtClean="0">
              <a:solidFill>
                <a:schemeClr val="tx1"/>
              </a:solidFill>
            </a:rPr>
            <a:t> </a:t>
          </a:r>
          <a:r>
            <a:rPr lang="ru-RU" sz="1600" b="0" i="0" dirty="0" err="1" smtClean="0">
              <a:solidFill>
                <a:schemeClr val="tx1"/>
              </a:solidFill>
            </a:rPr>
            <a:t>Data</a:t>
          </a:r>
          <a:r>
            <a:rPr lang="ru-RU" sz="1600" b="0" i="0" dirty="0" smtClean="0">
              <a:solidFill>
                <a:schemeClr val="tx1"/>
              </a:solidFill>
            </a:rPr>
            <a:t> </a:t>
          </a:r>
          <a:r>
            <a:rPr lang="ru-RU" sz="1600" b="0" i="0" dirty="0" err="1" smtClean="0">
              <a:solidFill>
                <a:schemeClr val="tx1"/>
              </a:solidFill>
            </a:rPr>
            <a:t>Protection</a:t>
          </a:r>
          <a:r>
            <a:rPr lang="ru-RU" sz="1600" b="0" i="0" dirty="0" smtClean="0">
              <a:solidFill>
                <a:schemeClr val="tx1"/>
              </a:solidFill>
            </a:rPr>
            <a:t> </a:t>
          </a:r>
          <a:r>
            <a:rPr lang="ru-RU" sz="1600" b="0" i="0" dirty="0" err="1" smtClean="0">
              <a:solidFill>
                <a:schemeClr val="tx1"/>
              </a:solidFill>
            </a:rPr>
            <a:t>Regulation</a:t>
          </a:r>
          <a:r>
            <a:rPr lang="ru-RU" sz="1600" b="0" i="0" dirty="0" smtClean="0">
              <a:solidFill>
                <a:schemeClr val="tx1"/>
              </a:solidFill>
            </a:rPr>
            <a:t>, GDPR). Документы предполагают идентификацию клиентов финансовых сервисов, подготовку отчетности, риск-менеджмент, выявление подозрительных операций и предотвращение мошенничества.</a:t>
          </a:r>
          <a:endParaRPr lang="ru-RU" sz="1600" dirty="0">
            <a:solidFill>
              <a:schemeClr val="tx1"/>
            </a:solidFill>
          </a:endParaRPr>
        </a:p>
      </dgm:t>
    </dgm:pt>
    <dgm:pt modelId="{C4D937DA-9F6B-4044-BD8B-E72C4F0DCB85}" type="parTrans" cxnId="{56EEB281-02C4-4D25-B99D-FE782DEFAE15}">
      <dgm:prSet/>
      <dgm:spPr/>
      <dgm:t>
        <a:bodyPr/>
        <a:lstStyle/>
        <a:p>
          <a:endParaRPr lang="ru-RU"/>
        </a:p>
      </dgm:t>
    </dgm:pt>
    <dgm:pt modelId="{CDC64EB4-AF28-4606-94DF-7E6429675445}" type="sibTrans" cxnId="{56EEB281-02C4-4D25-B99D-FE782DEFAE15}">
      <dgm:prSet/>
      <dgm:spPr/>
      <dgm:t>
        <a:bodyPr/>
        <a:lstStyle/>
        <a:p>
          <a:endParaRPr lang="ru-RU"/>
        </a:p>
      </dgm:t>
    </dgm:pt>
    <dgm:pt modelId="{D8C8E0FC-C66E-4EBE-BEB5-B3C6EF2F3962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600" b="0" i="0" dirty="0" err="1" smtClean="0"/>
            <a:t>RegTech</a:t>
          </a:r>
          <a:r>
            <a:rPr lang="ru-RU" sz="1600" b="0" i="0" dirty="0" smtClean="0"/>
            <a:t> займет значительное место и на отечественном рынке, особенно на фоне кризиса доверия к банковской системе. Банк России постепенно усиливает требования к сбору данных о клиентах, и это заставляет компании обращать пристальное внимание на </a:t>
          </a:r>
          <a:r>
            <a:rPr lang="ru-RU" sz="1600" b="0" i="0" dirty="0" err="1" smtClean="0"/>
            <a:t>RegTech</a:t>
          </a:r>
          <a:r>
            <a:rPr lang="ru-RU" sz="1600" b="0" i="0" dirty="0" smtClean="0"/>
            <a:t>.</a:t>
          </a:r>
          <a:endParaRPr lang="ru-RU" sz="1600" dirty="0"/>
        </a:p>
      </dgm:t>
    </dgm:pt>
    <dgm:pt modelId="{DAED9C24-17FB-48D2-8B84-36C42DEF0842}" type="parTrans" cxnId="{A746B1B9-0AA7-4925-B08B-372FF96D8E34}">
      <dgm:prSet/>
      <dgm:spPr/>
      <dgm:t>
        <a:bodyPr/>
        <a:lstStyle/>
        <a:p>
          <a:endParaRPr lang="ru-RU"/>
        </a:p>
      </dgm:t>
    </dgm:pt>
    <dgm:pt modelId="{B77F4ED9-785D-44E9-A8DC-C95301FF0E38}" type="sibTrans" cxnId="{A746B1B9-0AA7-4925-B08B-372FF96D8E34}">
      <dgm:prSet/>
      <dgm:spPr/>
      <dgm:t>
        <a:bodyPr/>
        <a:lstStyle/>
        <a:p>
          <a:endParaRPr lang="ru-RU"/>
        </a:p>
      </dgm:t>
    </dgm:pt>
    <dgm:pt modelId="{6EFDCF0E-2BDA-4062-99CB-53E6782FC321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b="0" i="0" dirty="0" err="1" smtClean="0">
              <a:solidFill>
                <a:schemeClr val="tx1"/>
              </a:solidFill>
            </a:rPr>
            <a:t>SupTech</a:t>
          </a:r>
          <a:r>
            <a:rPr lang="ru-RU" sz="1600" b="0" i="0" dirty="0" smtClean="0">
              <a:solidFill>
                <a:schemeClr val="tx1"/>
              </a:solidFill>
            </a:rPr>
            <a:t> (надзорные технологии) — еще один термин, который будет звучать все чаще. Он предполагает использование новых технологий для совершенствования системы надзора за финансовым рынком. Для этого могут использоваться машинное обучение, облачные технологии, </a:t>
          </a:r>
          <a:r>
            <a:rPr lang="ru-RU" sz="1600" b="0" i="0" dirty="0" err="1" smtClean="0">
              <a:solidFill>
                <a:schemeClr val="tx1"/>
              </a:solidFill>
            </a:rPr>
            <a:t>big</a:t>
          </a:r>
          <a:r>
            <a:rPr lang="ru-RU" sz="1600" b="0" i="0" dirty="0" smtClean="0">
              <a:solidFill>
                <a:schemeClr val="tx1"/>
              </a:solidFill>
            </a:rPr>
            <a:t> </a:t>
          </a:r>
          <a:r>
            <a:rPr lang="ru-RU" sz="1600" b="0" i="0" dirty="0" err="1" smtClean="0">
              <a:solidFill>
                <a:schemeClr val="tx1"/>
              </a:solidFill>
            </a:rPr>
            <a:t>data</a:t>
          </a:r>
          <a:r>
            <a:rPr lang="ru-RU" sz="1600" b="0" i="0" dirty="0" smtClean="0">
              <a:solidFill>
                <a:schemeClr val="tx1"/>
              </a:solidFill>
            </a:rPr>
            <a:t>. Регулятор планирует с их помощью, в частности, анализировать </a:t>
          </a:r>
          <a:r>
            <a:rPr lang="ru-RU" sz="1600" b="0" i="0" dirty="0" err="1" smtClean="0">
              <a:solidFill>
                <a:schemeClr val="tx1"/>
              </a:solidFill>
            </a:rPr>
            <a:t>аффилированность</a:t>
          </a:r>
          <a:r>
            <a:rPr lang="ru-RU" sz="1600" b="0" i="0" dirty="0" smtClean="0">
              <a:solidFill>
                <a:schemeClr val="tx1"/>
              </a:solidFill>
            </a:rPr>
            <a:t> заемщиков, прогнозировать спрос на наличные деньги, оценивать стабильность кредитных организаций, проводить онлайн-анализ данных, выявлять случаи мошенничества.  </a:t>
          </a:r>
        </a:p>
        <a:p>
          <a:endParaRPr lang="ru-RU" sz="1500" dirty="0"/>
        </a:p>
      </dgm:t>
    </dgm:pt>
    <dgm:pt modelId="{DAE7D20B-15C9-494A-84B9-BFA0C1B81AC5}" type="parTrans" cxnId="{1E889382-92D3-4EA2-838B-8819C4E10BC8}">
      <dgm:prSet/>
      <dgm:spPr/>
      <dgm:t>
        <a:bodyPr/>
        <a:lstStyle/>
        <a:p>
          <a:endParaRPr lang="ru-RU"/>
        </a:p>
      </dgm:t>
    </dgm:pt>
    <dgm:pt modelId="{8ABBC26F-57EF-46CA-9308-F41735F43339}" type="sibTrans" cxnId="{1E889382-92D3-4EA2-838B-8819C4E10BC8}">
      <dgm:prSet/>
      <dgm:spPr/>
      <dgm:t>
        <a:bodyPr/>
        <a:lstStyle/>
        <a:p>
          <a:endParaRPr lang="ru-RU"/>
        </a:p>
      </dgm:t>
    </dgm:pt>
    <dgm:pt modelId="{B871C995-2E91-4A63-85B6-45E3BEA66727}" type="pres">
      <dgm:prSet presAssocID="{0D373312-4FC5-4689-8D05-F9EDFFA15EE4}" presName="linearFlow" presStyleCnt="0">
        <dgm:presLayoutVars>
          <dgm:dir/>
          <dgm:resizeHandles val="exact"/>
        </dgm:presLayoutVars>
      </dgm:prSet>
      <dgm:spPr/>
    </dgm:pt>
    <dgm:pt modelId="{02DCD7FC-0EDA-4B89-9CEA-0AD60D9DC2E4}" type="pres">
      <dgm:prSet presAssocID="{80326400-3048-48B2-9F4D-C08DBFC990FD}" presName="composite" presStyleCnt="0"/>
      <dgm:spPr/>
    </dgm:pt>
    <dgm:pt modelId="{DA5FFFD5-D270-4B41-834B-971BB9ADF279}" type="pres">
      <dgm:prSet presAssocID="{80326400-3048-48B2-9F4D-C08DBFC990FD}" presName="imgShp" presStyleLbl="fgImgPlace1" presStyleIdx="0" presStyleCnt="3" custScaleX="115036" custScaleY="111387" custLinFactNeighborX="-50000" custLinFactNeighborY="116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F50D92D-99A9-414E-AE35-D28D717C214B}" type="pres">
      <dgm:prSet presAssocID="{80326400-3048-48B2-9F4D-C08DBFC990FD}" presName="txShp" presStyleLbl="node1" presStyleIdx="0" presStyleCnt="3" custScaleX="140316" custScaleY="155438" custLinFactNeighborX="4019" custLinFactNeighborY="15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E511B-D56F-4A28-BBA8-F2F59CC75CE1}" type="pres">
      <dgm:prSet presAssocID="{CDC64EB4-AF28-4606-94DF-7E6429675445}" presName="spacing" presStyleCnt="0"/>
      <dgm:spPr/>
    </dgm:pt>
    <dgm:pt modelId="{40AF3F3A-7A80-4517-A452-17A7B913198E}" type="pres">
      <dgm:prSet presAssocID="{D8C8E0FC-C66E-4EBE-BEB5-B3C6EF2F3962}" presName="composite" presStyleCnt="0"/>
      <dgm:spPr/>
    </dgm:pt>
    <dgm:pt modelId="{547C8090-F35F-403B-A2D3-5FD4D2E38FDD}" type="pres">
      <dgm:prSet presAssocID="{D8C8E0FC-C66E-4EBE-BEB5-B3C6EF2F3962}" presName="imgShp" presStyleLbl="fgImgPlace1" presStyleIdx="1" presStyleCnt="3" custScaleX="60828" custScaleY="58312" custLinFactNeighborX="-84856" custLinFactNeighborY="195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5D9D91E-CC0B-4AAD-8287-928F479FD8DF}" type="pres">
      <dgm:prSet presAssocID="{D8C8E0FC-C66E-4EBE-BEB5-B3C6EF2F3962}" presName="txShp" presStyleLbl="node1" presStyleIdx="1" presStyleCnt="3" custScaleX="149326" custScaleY="65624" custLinFactNeighborX="2132" custLinFactNeighborY="1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93EAC-64D9-46AA-B3EE-41E9FFED9CE3}" type="pres">
      <dgm:prSet presAssocID="{B77F4ED9-785D-44E9-A8DC-C95301FF0E38}" presName="spacing" presStyleCnt="0"/>
      <dgm:spPr/>
    </dgm:pt>
    <dgm:pt modelId="{87932B68-061B-4DEA-8394-F1F6D85F4E7C}" type="pres">
      <dgm:prSet presAssocID="{6EFDCF0E-2BDA-4062-99CB-53E6782FC321}" presName="composite" presStyleCnt="0"/>
      <dgm:spPr/>
    </dgm:pt>
    <dgm:pt modelId="{5F026BFC-7048-49A3-9B88-1D912D85146B}" type="pres">
      <dgm:prSet presAssocID="{6EFDCF0E-2BDA-4062-99CB-53E6782FC321}" presName="imgShp" presStyleLbl="fgImgPlace1" presStyleIdx="2" presStyleCnt="3" custScaleX="75003" custScaleY="86024" custLinFactX="-4950" custLinFactNeighborX="-100000" custLinFactNeighborY="-67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919DD60-4DE9-4FC0-BDD6-D1AFBD1CB7FC}" type="pres">
      <dgm:prSet presAssocID="{6EFDCF0E-2BDA-4062-99CB-53E6782FC321}" presName="txShp" presStyleLbl="node1" presStyleIdx="2" presStyleCnt="3" custScaleX="150376" custScaleY="117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BCB302-3352-4C24-B883-0B857C4D1865}" type="presOf" srcId="{6EFDCF0E-2BDA-4062-99CB-53E6782FC321}" destId="{9919DD60-4DE9-4FC0-BDD6-D1AFBD1CB7FC}" srcOrd="0" destOrd="0" presId="urn:microsoft.com/office/officeart/2005/8/layout/vList3#4"/>
    <dgm:cxn modelId="{1E889382-92D3-4EA2-838B-8819C4E10BC8}" srcId="{0D373312-4FC5-4689-8D05-F9EDFFA15EE4}" destId="{6EFDCF0E-2BDA-4062-99CB-53E6782FC321}" srcOrd="2" destOrd="0" parTransId="{DAE7D20B-15C9-494A-84B9-BFA0C1B81AC5}" sibTransId="{8ABBC26F-57EF-46CA-9308-F41735F43339}"/>
    <dgm:cxn modelId="{5CA8A1AF-E14C-495A-BE11-EC788424AEFC}" type="presOf" srcId="{0D373312-4FC5-4689-8D05-F9EDFFA15EE4}" destId="{B871C995-2E91-4A63-85B6-45E3BEA66727}" srcOrd="0" destOrd="0" presId="urn:microsoft.com/office/officeart/2005/8/layout/vList3#4"/>
    <dgm:cxn modelId="{65CD7241-357B-4E98-8DA5-BB0B1DB132C9}" type="presOf" srcId="{80326400-3048-48B2-9F4D-C08DBFC990FD}" destId="{5F50D92D-99A9-414E-AE35-D28D717C214B}" srcOrd="0" destOrd="0" presId="urn:microsoft.com/office/officeart/2005/8/layout/vList3#4"/>
    <dgm:cxn modelId="{A746B1B9-0AA7-4925-B08B-372FF96D8E34}" srcId="{0D373312-4FC5-4689-8D05-F9EDFFA15EE4}" destId="{D8C8E0FC-C66E-4EBE-BEB5-B3C6EF2F3962}" srcOrd="1" destOrd="0" parTransId="{DAED9C24-17FB-48D2-8B84-36C42DEF0842}" sibTransId="{B77F4ED9-785D-44E9-A8DC-C95301FF0E38}"/>
    <dgm:cxn modelId="{8DC659CF-E007-4CC9-B1DB-64726907A738}" type="presOf" srcId="{D8C8E0FC-C66E-4EBE-BEB5-B3C6EF2F3962}" destId="{35D9D91E-CC0B-4AAD-8287-928F479FD8DF}" srcOrd="0" destOrd="0" presId="urn:microsoft.com/office/officeart/2005/8/layout/vList3#4"/>
    <dgm:cxn modelId="{56EEB281-02C4-4D25-B99D-FE782DEFAE15}" srcId="{0D373312-4FC5-4689-8D05-F9EDFFA15EE4}" destId="{80326400-3048-48B2-9F4D-C08DBFC990FD}" srcOrd="0" destOrd="0" parTransId="{C4D937DA-9F6B-4044-BD8B-E72C4F0DCB85}" sibTransId="{CDC64EB4-AF28-4606-94DF-7E6429675445}"/>
    <dgm:cxn modelId="{E120D162-1BF3-4C82-B16C-0FF20E42E3BE}" type="presParOf" srcId="{B871C995-2E91-4A63-85B6-45E3BEA66727}" destId="{02DCD7FC-0EDA-4B89-9CEA-0AD60D9DC2E4}" srcOrd="0" destOrd="0" presId="urn:microsoft.com/office/officeart/2005/8/layout/vList3#4"/>
    <dgm:cxn modelId="{E0B42A89-8E53-4559-89DF-40A110D657B2}" type="presParOf" srcId="{02DCD7FC-0EDA-4B89-9CEA-0AD60D9DC2E4}" destId="{DA5FFFD5-D270-4B41-834B-971BB9ADF279}" srcOrd="0" destOrd="0" presId="urn:microsoft.com/office/officeart/2005/8/layout/vList3#4"/>
    <dgm:cxn modelId="{9A9633F4-CEEB-445C-ABE8-FAEEB37B2F78}" type="presParOf" srcId="{02DCD7FC-0EDA-4B89-9CEA-0AD60D9DC2E4}" destId="{5F50D92D-99A9-414E-AE35-D28D717C214B}" srcOrd="1" destOrd="0" presId="urn:microsoft.com/office/officeart/2005/8/layout/vList3#4"/>
    <dgm:cxn modelId="{CFE30AD3-6423-482D-82B7-9D48FD843A74}" type="presParOf" srcId="{B871C995-2E91-4A63-85B6-45E3BEA66727}" destId="{825E511B-D56F-4A28-BBA8-F2F59CC75CE1}" srcOrd="1" destOrd="0" presId="urn:microsoft.com/office/officeart/2005/8/layout/vList3#4"/>
    <dgm:cxn modelId="{6753E74B-3C5A-4655-BB1F-C131DD3FC9E8}" type="presParOf" srcId="{B871C995-2E91-4A63-85B6-45E3BEA66727}" destId="{40AF3F3A-7A80-4517-A452-17A7B913198E}" srcOrd="2" destOrd="0" presId="urn:microsoft.com/office/officeart/2005/8/layout/vList3#4"/>
    <dgm:cxn modelId="{CE06E6E3-4F39-4F38-9C83-AAA78F6173BE}" type="presParOf" srcId="{40AF3F3A-7A80-4517-A452-17A7B913198E}" destId="{547C8090-F35F-403B-A2D3-5FD4D2E38FDD}" srcOrd="0" destOrd="0" presId="urn:microsoft.com/office/officeart/2005/8/layout/vList3#4"/>
    <dgm:cxn modelId="{938B7AEF-CC18-4096-9DD0-AD5595EB983D}" type="presParOf" srcId="{40AF3F3A-7A80-4517-A452-17A7B913198E}" destId="{35D9D91E-CC0B-4AAD-8287-928F479FD8DF}" srcOrd="1" destOrd="0" presId="urn:microsoft.com/office/officeart/2005/8/layout/vList3#4"/>
    <dgm:cxn modelId="{F18A4E9A-2317-4233-A6C6-076DDE37E2C2}" type="presParOf" srcId="{B871C995-2E91-4A63-85B6-45E3BEA66727}" destId="{61193EAC-64D9-46AA-B3EE-41E9FFED9CE3}" srcOrd="3" destOrd="0" presId="urn:microsoft.com/office/officeart/2005/8/layout/vList3#4"/>
    <dgm:cxn modelId="{75E12D6B-4435-4032-AB7B-94A0D0A030C5}" type="presParOf" srcId="{B871C995-2E91-4A63-85B6-45E3BEA66727}" destId="{87932B68-061B-4DEA-8394-F1F6D85F4E7C}" srcOrd="4" destOrd="0" presId="urn:microsoft.com/office/officeart/2005/8/layout/vList3#4"/>
    <dgm:cxn modelId="{995797AD-BB82-42D8-B901-CC5A5E2F2D1F}" type="presParOf" srcId="{87932B68-061B-4DEA-8394-F1F6D85F4E7C}" destId="{5F026BFC-7048-49A3-9B88-1D912D85146B}" srcOrd="0" destOrd="0" presId="urn:microsoft.com/office/officeart/2005/8/layout/vList3#4"/>
    <dgm:cxn modelId="{21D183C2-9CB9-4960-A977-2735BFAAC038}" type="presParOf" srcId="{87932B68-061B-4DEA-8394-F1F6D85F4E7C}" destId="{9919DD60-4DE9-4FC0-BDD6-D1AFBD1CB7FC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4AEA429-8DA4-4E54-87A3-6D3CAFD59AE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6298B1C-FABC-4889-B7DE-CD412D0EF5E9}" type="pres">
      <dgm:prSet presAssocID="{74AEA429-8DA4-4E54-87A3-6D3CAFD59AEA}" presName="Name0" presStyleCnt="0">
        <dgm:presLayoutVars>
          <dgm:dir/>
          <dgm:animLvl val="lvl"/>
          <dgm:resizeHandles val="exact"/>
        </dgm:presLayoutVars>
      </dgm:prSet>
      <dgm:spPr/>
    </dgm:pt>
    <dgm:pt modelId="{76BADE34-D40C-4833-B0A7-2D9E9A07DD1C}" type="pres">
      <dgm:prSet presAssocID="{74AEA429-8DA4-4E54-87A3-6D3CAFD59AEA}" presName="dummy" presStyleCnt="0"/>
      <dgm:spPr/>
    </dgm:pt>
    <dgm:pt modelId="{D13FAFD2-CF4C-4BC5-BAA8-5BA2561530E6}" type="pres">
      <dgm:prSet presAssocID="{74AEA429-8DA4-4E54-87A3-6D3CAFD59AEA}" presName="linH" presStyleCnt="0"/>
      <dgm:spPr/>
    </dgm:pt>
    <dgm:pt modelId="{B7A47195-56D8-4C0D-A33C-5308936EFD98}" type="pres">
      <dgm:prSet presAssocID="{74AEA429-8DA4-4E54-87A3-6D3CAFD59AEA}" presName="padding1" presStyleCnt="0"/>
      <dgm:spPr/>
    </dgm:pt>
    <dgm:pt modelId="{50EE1A47-CEDB-4806-BB4D-9593DE327382}" type="pres">
      <dgm:prSet presAssocID="{74AEA429-8DA4-4E54-87A3-6D3CAFD59AEA}" presName="padding2" presStyleCnt="0"/>
      <dgm:spPr/>
    </dgm:pt>
    <dgm:pt modelId="{EAA0B051-A6A2-4EAE-83A8-1FF9CDF13D87}" type="pres">
      <dgm:prSet presAssocID="{74AEA429-8DA4-4E54-87A3-6D3CAFD59AEA}" presName="negArrow" presStyleCnt="0"/>
      <dgm:spPr/>
    </dgm:pt>
    <dgm:pt modelId="{7334969A-E176-4876-A0F7-3F89ABB8B8E8}" type="pres">
      <dgm:prSet presAssocID="{74AEA429-8DA4-4E54-87A3-6D3CAFD59AEA}" presName="backgroundArrow" presStyleLbl="node1" presStyleIdx="0" presStyleCnt="1" custLinFactNeighborX="-8206" custLinFactNeighborY="-172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C70A71B-398D-4B78-B47F-1DAC6C8EB165}" type="presOf" srcId="{74AEA429-8DA4-4E54-87A3-6D3CAFD59AEA}" destId="{F6298B1C-FABC-4889-B7DE-CD412D0EF5E9}" srcOrd="0" destOrd="0" presId="urn:microsoft.com/office/officeart/2005/8/layout/hProcess3"/>
    <dgm:cxn modelId="{B454463E-6C9D-4BC7-96D0-E59E643B7684}" type="presParOf" srcId="{F6298B1C-FABC-4889-B7DE-CD412D0EF5E9}" destId="{76BADE34-D40C-4833-B0A7-2D9E9A07DD1C}" srcOrd="0" destOrd="0" presId="urn:microsoft.com/office/officeart/2005/8/layout/hProcess3"/>
    <dgm:cxn modelId="{D83328C8-4893-45F1-B67B-0A559EE88947}" type="presParOf" srcId="{F6298B1C-FABC-4889-B7DE-CD412D0EF5E9}" destId="{D13FAFD2-CF4C-4BC5-BAA8-5BA2561530E6}" srcOrd="1" destOrd="0" presId="urn:microsoft.com/office/officeart/2005/8/layout/hProcess3"/>
    <dgm:cxn modelId="{4CAEC00A-121B-4B04-B8DE-CD8C27CCB75E}" type="presParOf" srcId="{D13FAFD2-CF4C-4BC5-BAA8-5BA2561530E6}" destId="{B7A47195-56D8-4C0D-A33C-5308936EFD98}" srcOrd="0" destOrd="0" presId="urn:microsoft.com/office/officeart/2005/8/layout/hProcess3"/>
    <dgm:cxn modelId="{8324227F-00BA-4472-ACE1-55539BB5A153}" type="presParOf" srcId="{D13FAFD2-CF4C-4BC5-BAA8-5BA2561530E6}" destId="{50EE1A47-CEDB-4806-BB4D-9593DE327382}" srcOrd="1" destOrd="0" presId="urn:microsoft.com/office/officeart/2005/8/layout/hProcess3"/>
    <dgm:cxn modelId="{C2AEB818-7CA6-4E28-BBFE-C90ACE64245E}" type="presParOf" srcId="{D13FAFD2-CF4C-4BC5-BAA8-5BA2561530E6}" destId="{EAA0B051-A6A2-4EAE-83A8-1FF9CDF13D87}" srcOrd="2" destOrd="0" presId="urn:microsoft.com/office/officeart/2005/8/layout/hProcess3"/>
    <dgm:cxn modelId="{ACD5FB2C-EFB1-4F67-BCDF-1A60883A21B3}" type="presParOf" srcId="{D13FAFD2-CF4C-4BC5-BAA8-5BA2561530E6}" destId="{7334969A-E176-4876-A0F7-3F89ABB8B8E8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F93507-7778-45B3-882D-B27DB6DA1350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BADAEF-94D3-4ED4-814B-6D0D6466B573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0" i="0" dirty="0" smtClean="0"/>
            <a:t>Как </a:t>
          </a:r>
          <a:r>
            <a:rPr lang="ru-RU" b="0" i="0" dirty="0" err="1" smtClean="0"/>
            <a:t>стартапы</a:t>
          </a:r>
          <a:r>
            <a:rPr lang="ru-RU" b="0" i="0" dirty="0" smtClean="0"/>
            <a:t>, так и крупные страховые компании объединяют новейшие технологические решения с классическими услугами страхования.</a:t>
          </a:r>
          <a:endParaRPr lang="ru-RU" dirty="0"/>
        </a:p>
      </dgm:t>
    </dgm:pt>
    <dgm:pt modelId="{23DAB48F-B125-4478-9268-8B6AE10900C7}" type="parTrans" cxnId="{0F83985C-9658-4686-9A3D-5C77D20C90BA}">
      <dgm:prSet/>
      <dgm:spPr/>
      <dgm:t>
        <a:bodyPr/>
        <a:lstStyle/>
        <a:p>
          <a:endParaRPr lang="ru-RU"/>
        </a:p>
      </dgm:t>
    </dgm:pt>
    <dgm:pt modelId="{1391656A-42A1-45F2-8A99-7A9B4A5F5170}" type="sibTrans" cxnId="{0F83985C-9658-4686-9A3D-5C77D20C90BA}">
      <dgm:prSet/>
      <dgm:spPr/>
      <dgm:t>
        <a:bodyPr/>
        <a:lstStyle/>
        <a:p>
          <a:endParaRPr lang="ru-RU"/>
        </a:p>
      </dgm:t>
    </dgm:pt>
    <dgm:pt modelId="{B397BEF1-9F02-40BC-9469-5512C16F6564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0" i="0" dirty="0" smtClean="0"/>
            <a:t>Онлайн-страхование развивается практически так же активно, как и онлайн-банкинг. Причем компании, которые предлагают онлайн-сервис страхования, постепенно охватывают все более обширный сегмент рынка.</a:t>
          </a:r>
          <a:endParaRPr lang="ru-RU" sz="1800" dirty="0"/>
        </a:p>
      </dgm:t>
    </dgm:pt>
    <dgm:pt modelId="{A57C3BF3-6131-413D-9573-B8120ED0C75B}" type="parTrans" cxnId="{4D796680-11F6-4708-90A0-3EEF331DB95E}">
      <dgm:prSet/>
      <dgm:spPr/>
      <dgm:t>
        <a:bodyPr/>
        <a:lstStyle/>
        <a:p>
          <a:endParaRPr lang="ru-RU"/>
        </a:p>
      </dgm:t>
    </dgm:pt>
    <dgm:pt modelId="{01672EC3-4BB1-47B5-89B1-E073DA1D14CD}" type="sibTrans" cxnId="{4D796680-11F6-4708-90A0-3EEF331DB95E}">
      <dgm:prSet/>
      <dgm:spPr/>
      <dgm:t>
        <a:bodyPr/>
        <a:lstStyle/>
        <a:p>
          <a:endParaRPr lang="ru-RU"/>
        </a:p>
      </dgm:t>
    </dgm:pt>
    <dgm:pt modelId="{4F02D5DF-BB1F-4E7D-A966-51F581C579C6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b="0" i="0" dirty="0" smtClean="0"/>
            <a:t>Пользуются популярностью и разного рода сервисы сравнения предложений страховых компаний и брокеры. В первую очередь это </a:t>
          </a:r>
          <a:r>
            <a:rPr lang="ru-RU" sz="1800" b="0" i="0" dirty="0" err="1" smtClean="0"/>
            <a:t>Zebra</a:t>
          </a:r>
          <a:r>
            <a:rPr lang="ru-RU" sz="1800" b="0" i="0" dirty="0" smtClean="0"/>
            <a:t>, </a:t>
          </a:r>
          <a:r>
            <a:rPr lang="ru-RU" sz="1800" b="0" i="0" dirty="0" err="1" smtClean="0"/>
            <a:t>PolicyGenius</a:t>
          </a:r>
          <a:r>
            <a:rPr lang="ru-RU" sz="1800" b="0" i="0" dirty="0" smtClean="0"/>
            <a:t>, </a:t>
          </a:r>
          <a:r>
            <a:rPr lang="ru-RU" sz="1800" b="0" i="0" dirty="0" err="1" smtClean="0"/>
            <a:t>Bunker</a:t>
          </a:r>
          <a:r>
            <a:rPr lang="ru-RU" sz="1800" b="0" i="0" dirty="0" smtClean="0"/>
            <a:t>, </a:t>
          </a:r>
          <a:r>
            <a:rPr lang="ru-RU" sz="1800" b="0" i="0" dirty="0" err="1" smtClean="0"/>
            <a:t>FinanceFox</a:t>
          </a:r>
          <a:r>
            <a:rPr lang="ru-RU" sz="1800" b="0" i="0" dirty="0" smtClean="0"/>
            <a:t>, </a:t>
          </a:r>
          <a:r>
            <a:rPr lang="ru-RU" sz="1800" b="0" i="0" dirty="0" err="1" smtClean="0"/>
            <a:t>Alan</a:t>
          </a:r>
          <a:r>
            <a:rPr lang="ru-RU" sz="1800" b="0" i="0" dirty="0" smtClean="0"/>
            <a:t> и </a:t>
          </a:r>
          <a:r>
            <a:rPr lang="ru-RU" sz="1800" b="0" i="0" dirty="0" err="1" smtClean="0"/>
            <a:t>CoverFox</a:t>
          </a:r>
          <a:r>
            <a:rPr lang="ru-RU" sz="1800" b="0" i="0" dirty="0" smtClean="0"/>
            <a:t>.</a:t>
          </a:r>
          <a:endParaRPr lang="ru-RU" sz="1800" dirty="0"/>
        </a:p>
      </dgm:t>
    </dgm:pt>
    <dgm:pt modelId="{82AA3AA0-BEB4-4167-AD3F-DC3BC8CC98B6}" type="parTrans" cxnId="{A8968993-FD32-42FA-A3DF-DC49930532F6}">
      <dgm:prSet/>
      <dgm:spPr/>
      <dgm:t>
        <a:bodyPr/>
        <a:lstStyle/>
        <a:p>
          <a:endParaRPr lang="ru-RU"/>
        </a:p>
      </dgm:t>
    </dgm:pt>
    <dgm:pt modelId="{B44DFCC9-8403-4F17-A856-4A8DF3BEF049}" type="sibTrans" cxnId="{A8968993-FD32-42FA-A3DF-DC49930532F6}">
      <dgm:prSet/>
      <dgm:spPr/>
      <dgm:t>
        <a:bodyPr/>
        <a:lstStyle/>
        <a:p>
          <a:endParaRPr lang="ru-RU"/>
        </a:p>
      </dgm:t>
    </dgm:pt>
    <dgm:pt modelId="{8E2D3CFC-3C3B-4A56-9B23-BBE5CB17626A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0" i="0" dirty="0" smtClean="0"/>
            <a:t>Пример — страховщик </a:t>
          </a:r>
          <a:r>
            <a:rPr lang="ru-RU" b="0" i="0" dirty="0" err="1" smtClean="0"/>
            <a:t>DocPlanner</a:t>
          </a:r>
          <a:r>
            <a:rPr lang="ru-RU" b="0" i="0" dirty="0" smtClean="0"/>
            <a:t>, который всего за несколько лет смог запустить бизнес примерно в 30 разных странах.</a:t>
          </a:r>
          <a:endParaRPr lang="ru-RU" dirty="0"/>
        </a:p>
      </dgm:t>
    </dgm:pt>
    <dgm:pt modelId="{8869F0EE-16AC-4858-8424-CCF58EDFB603}" type="parTrans" cxnId="{9DB0A519-7E0E-46B2-A6D9-9BF824E863AB}">
      <dgm:prSet/>
      <dgm:spPr/>
      <dgm:t>
        <a:bodyPr/>
        <a:lstStyle/>
        <a:p>
          <a:endParaRPr lang="ru-RU"/>
        </a:p>
      </dgm:t>
    </dgm:pt>
    <dgm:pt modelId="{A437CED2-4D9C-499D-B7EE-92772C0723EC}" type="sibTrans" cxnId="{9DB0A519-7E0E-46B2-A6D9-9BF824E863AB}">
      <dgm:prSet/>
      <dgm:spPr/>
      <dgm:t>
        <a:bodyPr/>
        <a:lstStyle/>
        <a:p>
          <a:endParaRPr lang="ru-RU"/>
        </a:p>
      </dgm:t>
    </dgm:pt>
    <dgm:pt modelId="{4D5AA3F5-3800-4FB7-B0DA-9B1835A5CDF6}" type="pres">
      <dgm:prSet presAssocID="{84F93507-7778-45B3-882D-B27DB6DA13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E3B52C-7227-4AD8-9B32-F931C84F7DE7}" type="pres">
      <dgm:prSet presAssocID="{9DBADAEF-94D3-4ED4-814B-6D0D6466B573}" presName="node" presStyleLbl="node1" presStyleIdx="0" presStyleCnt="4" custLinFactNeighborX="-27642" custLinFactNeighborY="-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0E072-35BD-4138-9F90-D75FE8716F6E}" type="pres">
      <dgm:prSet presAssocID="{1391656A-42A1-45F2-8A99-7A9B4A5F5170}" presName="sibTrans" presStyleCnt="0"/>
      <dgm:spPr/>
    </dgm:pt>
    <dgm:pt modelId="{020D1451-EC1E-48C7-B98C-CFF986BD040D}" type="pres">
      <dgm:prSet presAssocID="{B397BEF1-9F02-40BC-9469-5512C16F6564}" presName="node" presStyleLbl="node1" presStyleIdx="1" presStyleCnt="4" custScaleX="134653" custScaleY="159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05340-D387-4919-8313-1450A4D92A00}" type="pres">
      <dgm:prSet presAssocID="{01672EC3-4BB1-47B5-89B1-E073DA1D14CD}" presName="sibTrans" presStyleCnt="0"/>
      <dgm:spPr/>
    </dgm:pt>
    <dgm:pt modelId="{7B7AA38C-CBB2-48FF-8914-3BB3F1BFF494}" type="pres">
      <dgm:prSet presAssocID="{4F02D5DF-BB1F-4E7D-A966-51F581C579C6}" presName="node" presStyleLbl="node1" presStyleIdx="2" presStyleCnt="4" custScaleX="131975" custScaleY="151511" custLinFactNeighborX="-27956" custLinFactNeighborY="-3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84B2E-4ABF-4BFF-AB89-056E2B7926EC}" type="pres">
      <dgm:prSet presAssocID="{B44DFCC9-8403-4F17-A856-4A8DF3BEF049}" presName="sibTrans" presStyleCnt="0"/>
      <dgm:spPr/>
    </dgm:pt>
    <dgm:pt modelId="{ED427FA1-7FEB-43B2-A832-28A28FE5F5CD}" type="pres">
      <dgm:prSet presAssocID="{8E2D3CFC-3C3B-4A56-9B23-BBE5CB1762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DA9767-BDE5-44AA-B672-584DE595C911}" type="presOf" srcId="{84F93507-7778-45B3-882D-B27DB6DA1350}" destId="{4D5AA3F5-3800-4FB7-B0DA-9B1835A5CDF6}" srcOrd="0" destOrd="0" presId="urn:microsoft.com/office/officeart/2005/8/layout/default#2"/>
    <dgm:cxn modelId="{A8968993-FD32-42FA-A3DF-DC49930532F6}" srcId="{84F93507-7778-45B3-882D-B27DB6DA1350}" destId="{4F02D5DF-BB1F-4E7D-A966-51F581C579C6}" srcOrd="2" destOrd="0" parTransId="{82AA3AA0-BEB4-4167-AD3F-DC3BC8CC98B6}" sibTransId="{B44DFCC9-8403-4F17-A856-4A8DF3BEF049}"/>
    <dgm:cxn modelId="{B4551308-61FB-4BBA-AC4F-8C4E5E41536B}" type="presOf" srcId="{8E2D3CFC-3C3B-4A56-9B23-BBE5CB17626A}" destId="{ED427FA1-7FEB-43B2-A832-28A28FE5F5CD}" srcOrd="0" destOrd="0" presId="urn:microsoft.com/office/officeart/2005/8/layout/default#2"/>
    <dgm:cxn modelId="{C1681212-5514-4F32-A861-E89ED68A8590}" type="presOf" srcId="{4F02D5DF-BB1F-4E7D-A966-51F581C579C6}" destId="{7B7AA38C-CBB2-48FF-8914-3BB3F1BFF494}" srcOrd="0" destOrd="0" presId="urn:microsoft.com/office/officeart/2005/8/layout/default#2"/>
    <dgm:cxn modelId="{D29CD06E-2B4A-46FA-B66A-5F25404B0BF8}" type="presOf" srcId="{B397BEF1-9F02-40BC-9469-5512C16F6564}" destId="{020D1451-EC1E-48C7-B98C-CFF986BD040D}" srcOrd="0" destOrd="0" presId="urn:microsoft.com/office/officeart/2005/8/layout/default#2"/>
    <dgm:cxn modelId="{4D796680-11F6-4708-90A0-3EEF331DB95E}" srcId="{84F93507-7778-45B3-882D-B27DB6DA1350}" destId="{B397BEF1-9F02-40BC-9469-5512C16F6564}" srcOrd="1" destOrd="0" parTransId="{A57C3BF3-6131-413D-9573-B8120ED0C75B}" sibTransId="{01672EC3-4BB1-47B5-89B1-E073DA1D14CD}"/>
    <dgm:cxn modelId="{0F83985C-9658-4686-9A3D-5C77D20C90BA}" srcId="{84F93507-7778-45B3-882D-B27DB6DA1350}" destId="{9DBADAEF-94D3-4ED4-814B-6D0D6466B573}" srcOrd="0" destOrd="0" parTransId="{23DAB48F-B125-4478-9268-8B6AE10900C7}" sibTransId="{1391656A-42A1-45F2-8A99-7A9B4A5F5170}"/>
    <dgm:cxn modelId="{9DB0A519-7E0E-46B2-A6D9-9BF824E863AB}" srcId="{84F93507-7778-45B3-882D-B27DB6DA1350}" destId="{8E2D3CFC-3C3B-4A56-9B23-BBE5CB17626A}" srcOrd="3" destOrd="0" parTransId="{8869F0EE-16AC-4858-8424-CCF58EDFB603}" sibTransId="{A437CED2-4D9C-499D-B7EE-92772C0723EC}"/>
    <dgm:cxn modelId="{EE2DCDD1-EA96-478A-9727-3AC3B9788274}" type="presOf" srcId="{9DBADAEF-94D3-4ED4-814B-6D0D6466B573}" destId="{F8E3B52C-7227-4AD8-9B32-F931C84F7DE7}" srcOrd="0" destOrd="0" presId="urn:microsoft.com/office/officeart/2005/8/layout/default#2"/>
    <dgm:cxn modelId="{DFEC6649-20F7-4FB6-8FD3-DF5E650DB07F}" type="presParOf" srcId="{4D5AA3F5-3800-4FB7-B0DA-9B1835A5CDF6}" destId="{F8E3B52C-7227-4AD8-9B32-F931C84F7DE7}" srcOrd="0" destOrd="0" presId="urn:microsoft.com/office/officeart/2005/8/layout/default#2"/>
    <dgm:cxn modelId="{00B323B4-3DC0-4854-ABF6-AEA5FAAE1898}" type="presParOf" srcId="{4D5AA3F5-3800-4FB7-B0DA-9B1835A5CDF6}" destId="{A160E072-35BD-4138-9F90-D75FE8716F6E}" srcOrd="1" destOrd="0" presId="urn:microsoft.com/office/officeart/2005/8/layout/default#2"/>
    <dgm:cxn modelId="{D5C027A3-219C-4F0A-9C4A-74157DAB9A48}" type="presParOf" srcId="{4D5AA3F5-3800-4FB7-B0DA-9B1835A5CDF6}" destId="{020D1451-EC1E-48C7-B98C-CFF986BD040D}" srcOrd="2" destOrd="0" presId="urn:microsoft.com/office/officeart/2005/8/layout/default#2"/>
    <dgm:cxn modelId="{3CD9B3DD-1A4F-468E-B311-F0B51D47B228}" type="presParOf" srcId="{4D5AA3F5-3800-4FB7-B0DA-9B1835A5CDF6}" destId="{64405340-D387-4919-8313-1450A4D92A00}" srcOrd="3" destOrd="0" presId="urn:microsoft.com/office/officeart/2005/8/layout/default#2"/>
    <dgm:cxn modelId="{1613020D-C060-42DA-8FAC-B6C4639002AE}" type="presParOf" srcId="{4D5AA3F5-3800-4FB7-B0DA-9B1835A5CDF6}" destId="{7B7AA38C-CBB2-48FF-8914-3BB3F1BFF494}" srcOrd="4" destOrd="0" presId="urn:microsoft.com/office/officeart/2005/8/layout/default#2"/>
    <dgm:cxn modelId="{9313FC04-88C6-41C5-94BD-C87A6F1F28C0}" type="presParOf" srcId="{4D5AA3F5-3800-4FB7-B0DA-9B1835A5CDF6}" destId="{5E984B2E-4ABF-4BFF-AB89-056E2B7926EC}" srcOrd="5" destOrd="0" presId="urn:microsoft.com/office/officeart/2005/8/layout/default#2"/>
    <dgm:cxn modelId="{616733BC-74B1-4349-9E72-B9BCDCD2D2FB}" type="presParOf" srcId="{4D5AA3F5-3800-4FB7-B0DA-9B1835A5CDF6}" destId="{ED427FA1-7FEB-43B2-A832-28A28FE5F5CD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C9B3488-019D-45A3-8F07-9249C3B85832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0AE2BB8-71FB-4FDE-BD91-D43E4EEB5174}">
      <dgm:prSet phldrT="[Текст]"/>
      <dgm:spPr/>
      <dgm:t>
        <a:bodyPr/>
        <a:lstStyle/>
        <a:p>
          <a:r>
            <a:rPr lang="ru-RU" b="0" i="0" dirty="0" smtClean="0"/>
            <a:t>Яркий пример — </a:t>
          </a:r>
          <a:r>
            <a:rPr lang="ru-RU" b="0" i="0" dirty="0" err="1" smtClean="0"/>
            <a:t>блокчейн</a:t>
          </a:r>
          <a:r>
            <a:rPr lang="ru-RU" b="0" i="0" dirty="0" smtClean="0"/>
            <a:t>, который сейчас пытаются притянуть ко всему. Со временем определятся конкретные направления, где нужна доверенная среда, а не просто автоматизация. Тогда </a:t>
          </a:r>
          <a:r>
            <a:rPr lang="ru-RU" b="0" i="0" dirty="0" err="1" smtClean="0"/>
            <a:t>блокчейн</a:t>
          </a:r>
          <a:r>
            <a:rPr lang="ru-RU" b="0" i="0" dirty="0" smtClean="0"/>
            <a:t> станет такой же неотъемлемой частью жизни, как интернет, появление которого в свое время вызывало немало споров</a:t>
          </a:r>
          <a:endParaRPr lang="ru-RU" dirty="0"/>
        </a:p>
      </dgm:t>
    </dgm:pt>
    <dgm:pt modelId="{70859D0E-749C-4EB1-A666-D63B9D2D4558}" type="parTrans" cxnId="{EC9E2504-C05A-4BC3-9364-35D2726B122E}">
      <dgm:prSet/>
      <dgm:spPr/>
      <dgm:t>
        <a:bodyPr/>
        <a:lstStyle/>
        <a:p>
          <a:endParaRPr lang="ru-RU"/>
        </a:p>
      </dgm:t>
    </dgm:pt>
    <dgm:pt modelId="{1EE19970-A0F9-4FE8-A02E-9C943B239639}" type="sibTrans" cxnId="{EC9E2504-C05A-4BC3-9364-35D2726B122E}">
      <dgm:prSet/>
      <dgm:spPr/>
      <dgm:t>
        <a:bodyPr/>
        <a:lstStyle/>
        <a:p>
          <a:endParaRPr lang="ru-RU"/>
        </a:p>
      </dgm:t>
    </dgm:pt>
    <dgm:pt modelId="{CD8955C0-E16E-40A5-8551-84815A24776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800" b="0" i="0" dirty="0" err="1" smtClean="0"/>
            <a:t>Интероперабельность</a:t>
          </a:r>
          <a:r>
            <a:rPr lang="ru-RU" sz="1800" b="0" i="0" dirty="0" smtClean="0"/>
            <a:t> - замкнутые, изолированные платежные экосистемы будут уходить в прошлое. Вырастет спрос на единые протоколы;</a:t>
          </a:r>
          <a:endParaRPr lang="ru-RU" sz="1800" dirty="0"/>
        </a:p>
      </dgm:t>
    </dgm:pt>
    <dgm:pt modelId="{0C038E56-F979-4671-978F-0D6742D1B71B}" type="parTrans" cxnId="{9A1062BC-C5C4-400F-872E-78F14ED27EBE}">
      <dgm:prSet/>
      <dgm:spPr/>
      <dgm:t>
        <a:bodyPr/>
        <a:lstStyle/>
        <a:p>
          <a:endParaRPr lang="ru-RU"/>
        </a:p>
      </dgm:t>
    </dgm:pt>
    <dgm:pt modelId="{FD6A318A-DEBA-40D8-989F-470702A24F0A}" type="sibTrans" cxnId="{9A1062BC-C5C4-400F-872E-78F14ED27EBE}">
      <dgm:prSet/>
      <dgm:spPr/>
      <dgm:t>
        <a:bodyPr/>
        <a:lstStyle/>
        <a:p>
          <a:endParaRPr lang="ru-RU"/>
        </a:p>
      </dgm:t>
    </dgm:pt>
    <dgm:pt modelId="{BDF0AE3D-FC8A-4BD4-BC06-665B8EC03C0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0" i="0" dirty="0" smtClean="0"/>
            <a:t>Информационное посредничество - разработка интерфейсов без управления деньгами;.</a:t>
          </a:r>
        </a:p>
        <a:p>
          <a:endParaRPr lang="ru-RU" sz="1600" dirty="0"/>
        </a:p>
      </dgm:t>
    </dgm:pt>
    <dgm:pt modelId="{14689D38-443A-4772-A768-3FCE843EA88D}" type="parTrans" cxnId="{AC0A2383-D8FB-4DC3-83C1-DA5EEFCF7F7A}">
      <dgm:prSet/>
      <dgm:spPr/>
      <dgm:t>
        <a:bodyPr/>
        <a:lstStyle/>
        <a:p>
          <a:endParaRPr lang="ru-RU"/>
        </a:p>
      </dgm:t>
    </dgm:pt>
    <dgm:pt modelId="{D88485C5-5DE7-462F-86CF-8D84221951FE}" type="sibTrans" cxnId="{AC0A2383-D8FB-4DC3-83C1-DA5EEFCF7F7A}">
      <dgm:prSet/>
      <dgm:spPr/>
      <dgm:t>
        <a:bodyPr/>
        <a:lstStyle/>
        <a:p>
          <a:endParaRPr lang="ru-RU"/>
        </a:p>
      </dgm:t>
    </dgm:pt>
    <dgm:pt modelId="{79B3BC90-9EC2-4473-A958-1D913318D836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 sz="1800" b="0" i="0" dirty="0" smtClean="0"/>
        </a:p>
        <a:p>
          <a:r>
            <a:rPr lang="ru-RU" sz="1800" b="0" i="0" dirty="0" smtClean="0"/>
            <a:t>Обработка информации - анализ данных о плательщиках, транзакциях и т.д.;.</a:t>
          </a:r>
        </a:p>
        <a:p>
          <a:endParaRPr lang="ru-RU" sz="1500" dirty="0"/>
        </a:p>
      </dgm:t>
    </dgm:pt>
    <dgm:pt modelId="{23A64A09-9E33-4FED-9B3A-CAEF9D195D3E}" type="parTrans" cxnId="{5EF6D3E5-5649-41C2-9526-737BCEC0ABC7}">
      <dgm:prSet/>
      <dgm:spPr/>
      <dgm:t>
        <a:bodyPr/>
        <a:lstStyle/>
        <a:p>
          <a:endParaRPr lang="ru-RU"/>
        </a:p>
      </dgm:t>
    </dgm:pt>
    <dgm:pt modelId="{A32CF843-41B9-4713-AC4D-160DB068ACF0}" type="sibTrans" cxnId="{5EF6D3E5-5649-41C2-9526-737BCEC0ABC7}">
      <dgm:prSet/>
      <dgm:spPr/>
      <dgm:t>
        <a:bodyPr/>
        <a:lstStyle/>
        <a:p>
          <a:endParaRPr lang="ru-RU"/>
        </a:p>
      </dgm:t>
    </dgm:pt>
    <dgm:pt modelId="{424A9444-6774-4236-8367-00455107B52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sz="1600" b="0" i="0" dirty="0" smtClean="0"/>
        </a:p>
        <a:p>
          <a:endParaRPr lang="ru-RU" sz="1800" b="0" i="0" dirty="0" smtClean="0"/>
        </a:p>
        <a:p>
          <a:r>
            <a:rPr lang="ru-RU" sz="1800" b="0" i="0" dirty="0" smtClean="0"/>
            <a:t>Хранение информации - расширение законодательства, требующего хранить информацию в пределах страны.</a:t>
          </a:r>
        </a:p>
        <a:p>
          <a:endParaRPr lang="ru-RU" sz="1600" dirty="0"/>
        </a:p>
      </dgm:t>
    </dgm:pt>
    <dgm:pt modelId="{860578C7-19D7-48F0-AD9E-9906EF607BEB}" type="parTrans" cxnId="{B4010FE6-D41E-489B-B418-64BC94CB22B9}">
      <dgm:prSet/>
      <dgm:spPr/>
      <dgm:t>
        <a:bodyPr/>
        <a:lstStyle/>
        <a:p>
          <a:endParaRPr lang="ru-RU"/>
        </a:p>
      </dgm:t>
    </dgm:pt>
    <dgm:pt modelId="{AC054D81-56F0-48C0-83C8-03FE7A70D892}" type="sibTrans" cxnId="{B4010FE6-D41E-489B-B418-64BC94CB22B9}">
      <dgm:prSet/>
      <dgm:spPr/>
      <dgm:t>
        <a:bodyPr/>
        <a:lstStyle/>
        <a:p>
          <a:endParaRPr lang="ru-RU"/>
        </a:p>
      </dgm:t>
    </dgm:pt>
    <dgm:pt modelId="{CAD3E17D-3E34-46DF-AE9D-A31B45954771}" type="pres">
      <dgm:prSet presAssocID="{BC9B3488-019D-45A3-8F07-9249C3B8583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79651C-57FD-46AA-A82F-2C34043EEDBB}" type="pres">
      <dgm:prSet presAssocID="{BC9B3488-019D-45A3-8F07-9249C3B85832}" presName="matrix" presStyleCnt="0"/>
      <dgm:spPr/>
    </dgm:pt>
    <dgm:pt modelId="{C6090687-CD3C-4A4E-9DE2-CA071C1905DA}" type="pres">
      <dgm:prSet presAssocID="{BC9B3488-019D-45A3-8F07-9249C3B85832}" presName="tile1" presStyleLbl="node1" presStyleIdx="0" presStyleCnt="4"/>
      <dgm:spPr/>
      <dgm:t>
        <a:bodyPr/>
        <a:lstStyle/>
        <a:p>
          <a:endParaRPr lang="ru-RU"/>
        </a:p>
      </dgm:t>
    </dgm:pt>
    <dgm:pt modelId="{04296E35-5D6B-49BF-A68F-791C649A787F}" type="pres">
      <dgm:prSet presAssocID="{BC9B3488-019D-45A3-8F07-9249C3B8583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FA72E-36C5-4D72-8E4C-EB90D665F06B}" type="pres">
      <dgm:prSet presAssocID="{BC9B3488-019D-45A3-8F07-9249C3B85832}" presName="tile2" presStyleLbl="node1" presStyleIdx="1" presStyleCnt="4" custLinFactNeighborX="-238" custLinFactNeighborY="-1091"/>
      <dgm:spPr/>
      <dgm:t>
        <a:bodyPr/>
        <a:lstStyle/>
        <a:p>
          <a:endParaRPr lang="ru-RU"/>
        </a:p>
      </dgm:t>
    </dgm:pt>
    <dgm:pt modelId="{EC255C2E-7271-4793-B779-F70EC0685C19}" type="pres">
      <dgm:prSet presAssocID="{BC9B3488-019D-45A3-8F07-9249C3B8583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4E98F-9E30-440F-B02C-25440C351064}" type="pres">
      <dgm:prSet presAssocID="{BC9B3488-019D-45A3-8F07-9249C3B85832}" presName="tile3" presStyleLbl="node1" presStyleIdx="2" presStyleCnt="4"/>
      <dgm:spPr/>
      <dgm:t>
        <a:bodyPr/>
        <a:lstStyle/>
        <a:p>
          <a:endParaRPr lang="ru-RU"/>
        </a:p>
      </dgm:t>
    </dgm:pt>
    <dgm:pt modelId="{3CB0E5B0-34F6-4BD9-AFDB-0A3CDDD3DBEA}" type="pres">
      <dgm:prSet presAssocID="{BC9B3488-019D-45A3-8F07-9249C3B8583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165BE-C45C-431E-95BF-0C86CBDED0D1}" type="pres">
      <dgm:prSet presAssocID="{BC9B3488-019D-45A3-8F07-9249C3B85832}" presName="tile4" presStyleLbl="node1" presStyleIdx="3" presStyleCnt="4" custLinFactNeighborX="477" custLinFactNeighborY="-1081"/>
      <dgm:spPr/>
      <dgm:t>
        <a:bodyPr/>
        <a:lstStyle/>
        <a:p>
          <a:endParaRPr lang="ru-RU"/>
        </a:p>
      </dgm:t>
    </dgm:pt>
    <dgm:pt modelId="{187FF761-9F7D-47EE-993F-DCF4C4DE980A}" type="pres">
      <dgm:prSet presAssocID="{BC9B3488-019D-45A3-8F07-9249C3B8583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27DCB-1941-42AA-BD59-6D18F29726B8}" type="pres">
      <dgm:prSet presAssocID="{BC9B3488-019D-45A3-8F07-9249C3B85832}" presName="centerTile" presStyleLbl="fgShp" presStyleIdx="0" presStyleCnt="1" custScaleX="182258" custScaleY="17746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062BC-C5C4-400F-872E-78F14ED27EBE}" srcId="{F0AE2BB8-71FB-4FDE-BD91-D43E4EEB5174}" destId="{CD8955C0-E16E-40A5-8551-84815A24776F}" srcOrd="0" destOrd="0" parTransId="{0C038E56-F979-4671-978F-0D6742D1B71B}" sibTransId="{FD6A318A-DEBA-40D8-989F-470702A24F0A}"/>
    <dgm:cxn modelId="{CA5A4B15-3CB2-4AF6-A746-031E46315437}" type="presOf" srcId="{F0AE2BB8-71FB-4FDE-BD91-D43E4EEB5174}" destId="{80427DCB-1941-42AA-BD59-6D18F29726B8}" srcOrd="0" destOrd="0" presId="urn:microsoft.com/office/officeart/2005/8/layout/matrix1"/>
    <dgm:cxn modelId="{AC0A2383-D8FB-4DC3-83C1-DA5EEFCF7F7A}" srcId="{F0AE2BB8-71FB-4FDE-BD91-D43E4EEB5174}" destId="{BDF0AE3D-FC8A-4BD4-BC06-665B8EC03C05}" srcOrd="1" destOrd="0" parTransId="{14689D38-443A-4772-A768-3FCE843EA88D}" sibTransId="{D88485C5-5DE7-462F-86CF-8D84221951FE}"/>
    <dgm:cxn modelId="{DF0BF477-BAB0-41A0-A739-88CE35CAE169}" type="presOf" srcId="{BDF0AE3D-FC8A-4BD4-BC06-665B8EC03C05}" destId="{EC255C2E-7271-4793-B779-F70EC0685C19}" srcOrd="1" destOrd="0" presId="urn:microsoft.com/office/officeart/2005/8/layout/matrix1"/>
    <dgm:cxn modelId="{5EF6D3E5-5649-41C2-9526-737BCEC0ABC7}" srcId="{F0AE2BB8-71FB-4FDE-BD91-D43E4EEB5174}" destId="{79B3BC90-9EC2-4473-A958-1D913318D836}" srcOrd="2" destOrd="0" parTransId="{23A64A09-9E33-4FED-9B3A-CAEF9D195D3E}" sibTransId="{A32CF843-41B9-4713-AC4D-160DB068ACF0}"/>
    <dgm:cxn modelId="{F336C531-64E6-46A0-915E-94A6C1FB7DCD}" type="presOf" srcId="{BC9B3488-019D-45A3-8F07-9249C3B85832}" destId="{CAD3E17D-3E34-46DF-AE9D-A31B45954771}" srcOrd="0" destOrd="0" presId="urn:microsoft.com/office/officeart/2005/8/layout/matrix1"/>
    <dgm:cxn modelId="{DBE79970-2C81-49A5-A5C7-79225EFFAFC9}" type="presOf" srcId="{424A9444-6774-4236-8367-00455107B526}" destId="{187FF761-9F7D-47EE-993F-DCF4C4DE980A}" srcOrd="1" destOrd="0" presId="urn:microsoft.com/office/officeart/2005/8/layout/matrix1"/>
    <dgm:cxn modelId="{E530EDCD-BE6C-4064-99A3-AEB2614698E5}" type="presOf" srcId="{79B3BC90-9EC2-4473-A958-1D913318D836}" destId="{88B4E98F-9E30-440F-B02C-25440C351064}" srcOrd="0" destOrd="0" presId="urn:microsoft.com/office/officeart/2005/8/layout/matrix1"/>
    <dgm:cxn modelId="{B047BBC7-936D-498F-B1EB-67380BDC4303}" type="presOf" srcId="{79B3BC90-9EC2-4473-A958-1D913318D836}" destId="{3CB0E5B0-34F6-4BD9-AFDB-0A3CDDD3DBEA}" srcOrd="1" destOrd="0" presId="urn:microsoft.com/office/officeart/2005/8/layout/matrix1"/>
    <dgm:cxn modelId="{CEA8D953-633E-4963-8A3F-C0F3444B106C}" type="presOf" srcId="{CD8955C0-E16E-40A5-8551-84815A24776F}" destId="{C6090687-CD3C-4A4E-9DE2-CA071C1905DA}" srcOrd="0" destOrd="0" presId="urn:microsoft.com/office/officeart/2005/8/layout/matrix1"/>
    <dgm:cxn modelId="{CD85556E-96EF-41F6-A69E-488EE67FDADB}" type="presOf" srcId="{CD8955C0-E16E-40A5-8551-84815A24776F}" destId="{04296E35-5D6B-49BF-A68F-791C649A787F}" srcOrd="1" destOrd="0" presId="urn:microsoft.com/office/officeart/2005/8/layout/matrix1"/>
    <dgm:cxn modelId="{B4010FE6-D41E-489B-B418-64BC94CB22B9}" srcId="{F0AE2BB8-71FB-4FDE-BD91-D43E4EEB5174}" destId="{424A9444-6774-4236-8367-00455107B526}" srcOrd="3" destOrd="0" parTransId="{860578C7-19D7-48F0-AD9E-9906EF607BEB}" sibTransId="{AC054D81-56F0-48C0-83C8-03FE7A70D892}"/>
    <dgm:cxn modelId="{BC473AC8-9F73-4865-AA89-01361B606AE8}" type="presOf" srcId="{424A9444-6774-4236-8367-00455107B526}" destId="{340165BE-C45C-431E-95BF-0C86CBDED0D1}" srcOrd="0" destOrd="0" presId="urn:microsoft.com/office/officeart/2005/8/layout/matrix1"/>
    <dgm:cxn modelId="{D04B9DE1-A41C-4C59-B343-2DFCDABE5072}" type="presOf" srcId="{BDF0AE3D-FC8A-4BD4-BC06-665B8EC03C05}" destId="{812FA72E-36C5-4D72-8E4C-EB90D665F06B}" srcOrd="0" destOrd="0" presId="urn:microsoft.com/office/officeart/2005/8/layout/matrix1"/>
    <dgm:cxn modelId="{EC9E2504-C05A-4BC3-9364-35D2726B122E}" srcId="{BC9B3488-019D-45A3-8F07-9249C3B85832}" destId="{F0AE2BB8-71FB-4FDE-BD91-D43E4EEB5174}" srcOrd="0" destOrd="0" parTransId="{70859D0E-749C-4EB1-A666-D63B9D2D4558}" sibTransId="{1EE19970-A0F9-4FE8-A02E-9C943B239639}"/>
    <dgm:cxn modelId="{5C80B60A-300E-4E48-BBF5-C3936D106773}" type="presParOf" srcId="{CAD3E17D-3E34-46DF-AE9D-A31B45954771}" destId="{C479651C-57FD-46AA-A82F-2C34043EEDBB}" srcOrd="0" destOrd="0" presId="urn:microsoft.com/office/officeart/2005/8/layout/matrix1"/>
    <dgm:cxn modelId="{133425BD-FC65-486A-975A-0E88A95351EF}" type="presParOf" srcId="{C479651C-57FD-46AA-A82F-2C34043EEDBB}" destId="{C6090687-CD3C-4A4E-9DE2-CA071C1905DA}" srcOrd="0" destOrd="0" presId="urn:microsoft.com/office/officeart/2005/8/layout/matrix1"/>
    <dgm:cxn modelId="{675D5A02-123B-4081-8237-B90BBDF3B366}" type="presParOf" srcId="{C479651C-57FD-46AA-A82F-2C34043EEDBB}" destId="{04296E35-5D6B-49BF-A68F-791C649A787F}" srcOrd="1" destOrd="0" presId="urn:microsoft.com/office/officeart/2005/8/layout/matrix1"/>
    <dgm:cxn modelId="{159FF5EB-8F36-490F-97D6-5DB812739ED6}" type="presParOf" srcId="{C479651C-57FD-46AA-A82F-2C34043EEDBB}" destId="{812FA72E-36C5-4D72-8E4C-EB90D665F06B}" srcOrd="2" destOrd="0" presId="urn:microsoft.com/office/officeart/2005/8/layout/matrix1"/>
    <dgm:cxn modelId="{81A1B2D8-F644-4398-B6A8-6875E7BDF980}" type="presParOf" srcId="{C479651C-57FD-46AA-A82F-2C34043EEDBB}" destId="{EC255C2E-7271-4793-B779-F70EC0685C19}" srcOrd="3" destOrd="0" presId="urn:microsoft.com/office/officeart/2005/8/layout/matrix1"/>
    <dgm:cxn modelId="{28C12D4C-6A20-4DF8-9876-39515FCFCE9C}" type="presParOf" srcId="{C479651C-57FD-46AA-A82F-2C34043EEDBB}" destId="{88B4E98F-9E30-440F-B02C-25440C351064}" srcOrd="4" destOrd="0" presId="urn:microsoft.com/office/officeart/2005/8/layout/matrix1"/>
    <dgm:cxn modelId="{D45B972B-17E7-4E16-A22C-EAB8187CB58F}" type="presParOf" srcId="{C479651C-57FD-46AA-A82F-2C34043EEDBB}" destId="{3CB0E5B0-34F6-4BD9-AFDB-0A3CDDD3DBEA}" srcOrd="5" destOrd="0" presId="urn:microsoft.com/office/officeart/2005/8/layout/matrix1"/>
    <dgm:cxn modelId="{2790518A-6902-466F-8FAC-3313D63D0ED0}" type="presParOf" srcId="{C479651C-57FD-46AA-A82F-2C34043EEDBB}" destId="{340165BE-C45C-431E-95BF-0C86CBDED0D1}" srcOrd="6" destOrd="0" presId="urn:microsoft.com/office/officeart/2005/8/layout/matrix1"/>
    <dgm:cxn modelId="{CCA89150-F49A-4D25-9ABA-2F3CE3C0565B}" type="presParOf" srcId="{C479651C-57FD-46AA-A82F-2C34043EEDBB}" destId="{187FF761-9F7D-47EE-993F-DCF4C4DE980A}" srcOrd="7" destOrd="0" presId="urn:microsoft.com/office/officeart/2005/8/layout/matrix1"/>
    <dgm:cxn modelId="{AE868940-60B6-4E74-BBCD-0006EDAEDA09}" type="presParOf" srcId="{CAD3E17D-3E34-46DF-AE9D-A31B45954771}" destId="{80427DCB-1941-42AA-BD59-6D18F29726B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A1C4CFF-2EA3-4022-88C3-CA61CE16E112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E83E9F5-FB25-4B68-85A0-26979E73F20B}">
      <dgm:prSet phldrT="[Текст]" custT="1"/>
      <dgm:spPr/>
      <dgm:t>
        <a:bodyPr/>
        <a:lstStyle/>
        <a:p>
          <a:r>
            <a:rPr lang="ru-RU" sz="1800" dirty="0" smtClean="0"/>
            <a:t>Многое будет зависеть от нормативного регулирования. Ключевые направления развития — искусственный интеллект и нейронные сети. В ближайшие годы рынок начнет понимать, какие направления и платформы действительно эффективны, а какие были просто пиар-ходом и модным трендом</a:t>
          </a:r>
          <a:endParaRPr lang="ru-RU" sz="1800" dirty="0"/>
        </a:p>
      </dgm:t>
    </dgm:pt>
    <dgm:pt modelId="{B8A6E83E-5480-4CAD-878C-3BDC691F5F84}" type="parTrans" cxnId="{0331DE8C-A31A-412D-8703-476D339DA23B}">
      <dgm:prSet/>
      <dgm:spPr/>
      <dgm:t>
        <a:bodyPr/>
        <a:lstStyle/>
        <a:p>
          <a:endParaRPr lang="ru-RU"/>
        </a:p>
      </dgm:t>
    </dgm:pt>
    <dgm:pt modelId="{673A7BD2-82FA-4846-BFDA-19CDD01D7E86}" type="sibTrans" cxnId="{0331DE8C-A31A-412D-8703-476D339DA23B}">
      <dgm:prSet/>
      <dgm:spPr/>
      <dgm:t>
        <a:bodyPr/>
        <a:lstStyle/>
        <a:p>
          <a:endParaRPr lang="ru-RU"/>
        </a:p>
      </dgm:t>
    </dgm:pt>
    <dgm:pt modelId="{B10D8DA8-E631-4B58-8FD8-409235EA8276}" type="pres">
      <dgm:prSet presAssocID="{2A1C4CFF-2EA3-4022-88C3-CA61CE16E11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0643D15-001A-4529-BA6C-FEDF404C367D}" type="pres">
      <dgm:prSet presAssocID="{9E83E9F5-FB25-4B68-85A0-26979E73F20B}" presName="composite" presStyleCnt="0">
        <dgm:presLayoutVars>
          <dgm:chMax/>
          <dgm:chPref/>
        </dgm:presLayoutVars>
      </dgm:prSet>
      <dgm:spPr/>
    </dgm:pt>
    <dgm:pt modelId="{3B956BF8-EDF1-42F1-B575-D688EAB63D82}" type="pres">
      <dgm:prSet presAssocID="{9E83E9F5-FB25-4B68-85A0-26979E73F20B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C97C6C7-C1F2-4C7C-A5D9-B6D21294D6FE}" type="pres">
      <dgm:prSet presAssocID="{9E83E9F5-FB25-4B68-85A0-26979E73F20B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F1B5A-9EC6-4BEA-9E92-3C287F346A12}" type="pres">
      <dgm:prSet presAssocID="{9E83E9F5-FB25-4B68-85A0-26979E73F20B}" presName="tlFrame" presStyleLbl="node1" presStyleIdx="0" presStyleCnt="4"/>
      <dgm:spPr/>
    </dgm:pt>
    <dgm:pt modelId="{48AD0F12-12A5-4DDB-99E4-580BA16C6D0C}" type="pres">
      <dgm:prSet presAssocID="{9E83E9F5-FB25-4B68-85A0-26979E73F20B}" presName="trFrame" presStyleLbl="node1" presStyleIdx="1" presStyleCnt="4"/>
      <dgm:spPr/>
    </dgm:pt>
    <dgm:pt modelId="{EAB25B5F-A514-493F-98F3-1690ED630847}" type="pres">
      <dgm:prSet presAssocID="{9E83E9F5-FB25-4B68-85A0-26979E73F20B}" presName="blFrame" presStyleLbl="node1" presStyleIdx="2" presStyleCnt="4"/>
      <dgm:spPr/>
    </dgm:pt>
    <dgm:pt modelId="{2748A99B-CA34-45FB-A718-5EE4D397BBC7}" type="pres">
      <dgm:prSet presAssocID="{9E83E9F5-FB25-4B68-85A0-26979E73F20B}" presName="brFrame" presStyleLbl="node1" presStyleIdx="3" presStyleCnt="4"/>
      <dgm:spPr/>
    </dgm:pt>
  </dgm:ptLst>
  <dgm:cxnLst>
    <dgm:cxn modelId="{B2E2ECBB-FB93-4F4C-A957-407E99AB10A5}" type="presOf" srcId="{2A1C4CFF-2EA3-4022-88C3-CA61CE16E112}" destId="{B10D8DA8-E631-4B58-8FD8-409235EA8276}" srcOrd="0" destOrd="0" presId="urn:microsoft.com/office/officeart/2009/3/layout/FramedTextPicture"/>
    <dgm:cxn modelId="{254DE87E-DC53-4B30-BB49-3762DFCC7F6C}" type="presOf" srcId="{9E83E9F5-FB25-4B68-85A0-26979E73F20B}" destId="{5C97C6C7-C1F2-4C7C-A5D9-B6D21294D6FE}" srcOrd="0" destOrd="0" presId="urn:microsoft.com/office/officeart/2009/3/layout/FramedTextPicture"/>
    <dgm:cxn modelId="{0331DE8C-A31A-412D-8703-476D339DA23B}" srcId="{2A1C4CFF-2EA3-4022-88C3-CA61CE16E112}" destId="{9E83E9F5-FB25-4B68-85A0-26979E73F20B}" srcOrd="0" destOrd="0" parTransId="{B8A6E83E-5480-4CAD-878C-3BDC691F5F84}" sibTransId="{673A7BD2-82FA-4846-BFDA-19CDD01D7E86}"/>
    <dgm:cxn modelId="{A220102D-904F-4160-A9C6-97760C471C69}" type="presParOf" srcId="{B10D8DA8-E631-4B58-8FD8-409235EA8276}" destId="{50643D15-001A-4529-BA6C-FEDF404C367D}" srcOrd="0" destOrd="0" presId="urn:microsoft.com/office/officeart/2009/3/layout/FramedTextPicture"/>
    <dgm:cxn modelId="{C40F5405-71F3-401F-99AD-C49215984CB2}" type="presParOf" srcId="{50643D15-001A-4529-BA6C-FEDF404C367D}" destId="{3B956BF8-EDF1-42F1-B575-D688EAB63D82}" srcOrd="0" destOrd="0" presId="urn:microsoft.com/office/officeart/2009/3/layout/FramedTextPicture"/>
    <dgm:cxn modelId="{BAE23527-E138-4CB6-B510-32B4E65CD7D4}" type="presParOf" srcId="{50643D15-001A-4529-BA6C-FEDF404C367D}" destId="{5C97C6C7-C1F2-4C7C-A5D9-B6D21294D6FE}" srcOrd="1" destOrd="0" presId="urn:microsoft.com/office/officeart/2009/3/layout/FramedTextPicture"/>
    <dgm:cxn modelId="{B73EC2D6-F0FD-4CE8-9A8A-B3D350AE0A08}" type="presParOf" srcId="{50643D15-001A-4529-BA6C-FEDF404C367D}" destId="{8EEF1B5A-9EC6-4BEA-9E92-3C287F346A12}" srcOrd="2" destOrd="0" presId="urn:microsoft.com/office/officeart/2009/3/layout/FramedTextPicture"/>
    <dgm:cxn modelId="{EE3267DB-9A27-47D5-966E-C2119061FEA9}" type="presParOf" srcId="{50643D15-001A-4529-BA6C-FEDF404C367D}" destId="{48AD0F12-12A5-4DDB-99E4-580BA16C6D0C}" srcOrd="3" destOrd="0" presId="urn:microsoft.com/office/officeart/2009/3/layout/FramedTextPicture"/>
    <dgm:cxn modelId="{D0105F9E-7797-4C52-A3E2-591B694A18C0}" type="presParOf" srcId="{50643D15-001A-4529-BA6C-FEDF404C367D}" destId="{EAB25B5F-A514-493F-98F3-1690ED630847}" srcOrd="4" destOrd="0" presId="urn:microsoft.com/office/officeart/2009/3/layout/FramedTextPicture"/>
    <dgm:cxn modelId="{8F570097-DDC8-4B06-9567-FB850B33F0A0}" type="presParOf" srcId="{50643D15-001A-4529-BA6C-FEDF404C367D}" destId="{2748A99B-CA34-45FB-A718-5EE4D397BBC7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E3D10-DD91-4377-8CBF-83E9125E1B3E}" type="doc">
      <dgm:prSet loTypeId="urn:microsoft.com/office/officeart/2005/8/layout/arrow5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916C9963-C506-46C7-ACB2-BAA93513F0E6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600" b="0" i="0" dirty="0" err="1" smtClean="0">
              <a:solidFill>
                <a:schemeClr val="tx1"/>
              </a:solidFill>
            </a:rPr>
            <a:t>Fintech</a:t>
          </a:r>
          <a:r>
            <a:rPr lang="ru-RU" sz="1600" b="0" i="0" dirty="0" smtClean="0">
              <a:solidFill>
                <a:schemeClr val="tx1"/>
              </a:solidFill>
            </a:rPr>
            <a:t> — это сфера, которая кардинально меняет нашу жизнь — как общественную, так и деловую. К </a:t>
          </a:r>
          <a:r>
            <a:rPr lang="ru-RU" sz="1600" b="0" i="0" dirty="0" err="1" smtClean="0">
              <a:solidFill>
                <a:schemeClr val="tx1"/>
              </a:solidFill>
            </a:rPr>
            <a:t>fintech</a:t>
          </a:r>
          <a:r>
            <a:rPr lang="ru-RU" sz="1600" b="0" i="0" dirty="0" smtClean="0">
              <a:solidFill>
                <a:schemeClr val="tx1"/>
              </a:solidFill>
            </a:rPr>
            <a:t> чаще всего относят новые предприятия в сфере ИТ (старт-</a:t>
          </a:r>
          <a:r>
            <a:rPr lang="ru-RU" sz="1600" b="0" i="0" dirty="0" err="1" smtClean="0">
              <a:solidFill>
                <a:schemeClr val="tx1"/>
              </a:solidFill>
            </a:rPr>
            <a:t>апы</a:t>
          </a:r>
          <a:r>
            <a:rPr lang="ru-RU" sz="1600" b="0" i="0" dirty="0" smtClean="0">
              <a:solidFill>
                <a:schemeClr val="tx1"/>
              </a:solidFill>
            </a:rPr>
            <a:t>), которые «встряхивают» такие отрасли, как мобильные платежи, денежные перечисления, кредиты, сбор средств — и даже управление активами. Старт-</a:t>
          </a:r>
          <a:r>
            <a:rPr lang="ru-RU" sz="1600" b="0" i="0" dirty="0" err="1" smtClean="0">
              <a:solidFill>
                <a:schemeClr val="tx1"/>
              </a:solidFill>
            </a:rPr>
            <a:t>апы</a:t>
          </a:r>
          <a:r>
            <a:rPr lang="ru-RU" sz="1600" b="0" i="0" dirty="0" smtClean="0">
              <a:solidFill>
                <a:schemeClr val="tx1"/>
              </a:solidFill>
            </a:rPr>
            <a:t> пользуются технологиями, чтобы по выгодной цене предлагать уже имеющиеся финансовые услуги, а также новые, основанные на инновациях решения.</a:t>
          </a:r>
          <a:endParaRPr lang="ru-RU" sz="1600" dirty="0">
            <a:solidFill>
              <a:schemeClr val="tx1"/>
            </a:solidFill>
          </a:endParaRPr>
        </a:p>
      </dgm:t>
    </dgm:pt>
    <dgm:pt modelId="{E4D8A326-E3F3-46F8-BFC2-D67AA787CE96}" type="parTrans" cxnId="{75A24E79-8C92-40E1-B7A1-9DA051DB4D78}">
      <dgm:prSet/>
      <dgm:spPr/>
      <dgm:t>
        <a:bodyPr/>
        <a:lstStyle/>
        <a:p>
          <a:endParaRPr lang="ru-RU"/>
        </a:p>
      </dgm:t>
    </dgm:pt>
    <dgm:pt modelId="{8CAFA426-A77A-417A-929A-6E0504DB3F83}" type="sibTrans" cxnId="{75A24E79-8C92-40E1-B7A1-9DA051DB4D78}">
      <dgm:prSet/>
      <dgm:spPr/>
      <dgm:t>
        <a:bodyPr/>
        <a:lstStyle/>
        <a:p>
          <a:endParaRPr lang="ru-RU"/>
        </a:p>
      </dgm:t>
    </dgm:pt>
    <dgm:pt modelId="{5B9D3437-76EA-4DEC-BAAE-B11BC6C30849}">
      <dgm:prSet phldrT="[Текст]" custT="1"/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</a:rPr>
            <a:t>Вместе с тем, расцвет </a:t>
          </a:r>
          <a:r>
            <a:rPr lang="ru-RU" sz="1800" b="0" i="0" dirty="0" err="1" smtClean="0">
              <a:solidFill>
                <a:schemeClr val="tx1"/>
              </a:solidFill>
            </a:rPr>
            <a:t>fintech</a:t>
          </a:r>
          <a:r>
            <a:rPr lang="ru-RU" sz="1800" b="0" i="0" dirty="0" smtClean="0">
              <a:solidFill>
                <a:schemeClr val="tx1"/>
              </a:solidFill>
            </a:rPr>
            <a:t> обеспечивает новые возможности как для потребителей, так и для предпринимателей. Предприятия могут предлагать несравнимо более дешевые услуги, а возможности выбора потребительских финансовых услуг никогда не были столь широки, как сейчас.</a:t>
          </a:r>
          <a:endParaRPr lang="ru-RU" sz="1800" dirty="0">
            <a:solidFill>
              <a:schemeClr val="tx1"/>
            </a:solidFill>
          </a:endParaRPr>
        </a:p>
      </dgm:t>
    </dgm:pt>
    <dgm:pt modelId="{8A7C0018-A707-43AF-92EC-FCFF219EF000}" type="parTrans" cxnId="{08C63D3E-4899-4400-B4B8-529D70025F50}">
      <dgm:prSet/>
      <dgm:spPr/>
      <dgm:t>
        <a:bodyPr/>
        <a:lstStyle/>
        <a:p>
          <a:endParaRPr lang="ru-RU"/>
        </a:p>
      </dgm:t>
    </dgm:pt>
    <dgm:pt modelId="{828FB087-75D8-4C8B-90D6-A6B5C4FDC176}" type="sibTrans" cxnId="{08C63D3E-4899-4400-B4B8-529D70025F50}">
      <dgm:prSet/>
      <dgm:spPr/>
      <dgm:t>
        <a:bodyPr/>
        <a:lstStyle/>
        <a:p>
          <a:endParaRPr lang="ru-RU"/>
        </a:p>
      </dgm:t>
    </dgm:pt>
    <dgm:pt modelId="{E71953C9-803A-4697-9897-C7E8208DFE0B}" type="pres">
      <dgm:prSet presAssocID="{097E3D10-DD91-4377-8CBF-83E9125E1B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F38E2C-5595-4D19-9D14-43EE3235CA16}" type="pres">
      <dgm:prSet presAssocID="{916C9963-C506-46C7-ACB2-BAA93513F0E6}" presName="arrow" presStyleLbl="node1" presStyleIdx="0" presStyleCnt="2" custScaleX="145397" custScaleY="115815" custRadScaleRad="82084" custRadScaleInc="-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83B7A-D893-41A4-99C5-FC53806EF18D}" type="pres">
      <dgm:prSet presAssocID="{5B9D3437-76EA-4DEC-BAAE-B11BC6C30849}" presName="arrow" presStyleLbl="node1" presStyleIdx="1" presStyleCnt="2" custScaleX="121173" custScaleY="115682" custRadScaleRad="83432" custRadScaleInc="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A24E79-8C92-40E1-B7A1-9DA051DB4D78}" srcId="{097E3D10-DD91-4377-8CBF-83E9125E1B3E}" destId="{916C9963-C506-46C7-ACB2-BAA93513F0E6}" srcOrd="0" destOrd="0" parTransId="{E4D8A326-E3F3-46F8-BFC2-D67AA787CE96}" sibTransId="{8CAFA426-A77A-417A-929A-6E0504DB3F83}"/>
    <dgm:cxn modelId="{A5F3B3FF-E19E-4762-ACE5-D560FF5F4F6A}" type="presOf" srcId="{916C9963-C506-46C7-ACB2-BAA93513F0E6}" destId="{8EF38E2C-5595-4D19-9D14-43EE3235CA16}" srcOrd="0" destOrd="0" presId="urn:microsoft.com/office/officeart/2005/8/layout/arrow5"/>
    <dgm:cxn modelId="{A0EE7F11-94E2-4685-96B6-33D470D37FE2}" type="presOf" srcId="{097E3D10-DD91-4377-8CBF-83E9125E1B3E}" destId="{E71953C9-803A-4697-9897-C7E8208DFE0B}" srcOrd="0" destOrd="0" presId="urn:microsoft.com/office/officeart/2005/8/layout/arrow5"/>
    <dgm:cxn modelId="{08C63D3E-4899-4400-B4B8-529D70025F50}" srcId="{097E3D10-DD91-4377-8CBF-83E9125E1B3E}" destId="{5B9D3437-76EA-4DEC-BAAE-B11BC6C30849}" srcOrd="1" destOrd="0" parTransId="{8A7C0018-A707-43AF-92EC-FCFF219EF000}" sibTransId="{828FB087-75D8-4C8B-90D6-A6B5C4FDC176}"/>
    <dgm:cxn modelId="{FB16C07B-45F3-412F-B4CC-9899F2E8052F}" type="presOf" srcId="{5B9D3437-76EA-4DEC-BAAE-B11BC6C30849}" destId="{CD183B7A-D893-41A4-99C5-FC53806EF18D}" srcOrd="0" destOrd="0" presId="urn:microsoft.com/office/officeart/2005/8/layout/arrow5"/>
    <dgm:cxn modelId="{0A2EFA2C-986B-485D-B20D-0638917C9AAF}" type="presParOf" srcId="{E71953C9-803A-4697-9897-C7E8208DFE0B}" destId="{8EF38E2C-5595-4D19-9D14-43EE3235CA16}" srcOrd="0" destOrd="0" presId="urn:microsoft.com/office/officeart/2005/8/layout/arrow5"/>
    <dgm:cxn modelId="{C2E0AE45-15DA-42A7-8061-A5B4ED625C91}" type="presParOf" srcId="{E71953C9-803A-4697-9897-C7E8208DFE0B}" destId="{CD183B7A-D893-41A4-99C5-FC53806EF18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3A9F15-14C7-4E01-ACE9-237E62BBE78C}" type="doc">
      <dgm:prSet loTypeId="urn:microsoft.com/office/officeart/2005/8/layout/vList3#3" loCatId="list" qsTypeId="urn:microsoft.com/office/officeart/2005/8/quickstyle/simple1" qsCatId="simple" csTypeId="urn:microsoft.com/office/officeart/2005/8/colors/colorful4" csCatId="colorful" phldr="1"/>
      <dgm:spPr/>
    </dgm:pt>
    <dgm:pt modelId="{EFC9AD3C-A8BF-4A1B-A7E2-7688D9E6BA8D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</a:rPr>
            <a:t>Китайский </a:t>
          </a:r>
          <a:r>
            <a:rPr lang="ru-RU" sz="1800" b="0" i="0" dirty="0" err="1" smtClean="0">
              <a:solidFill>
                <a:schemeClr val="tx1"/>
              </a:solidFill>
            </a:rPr>
            <a:t>WeChat</a:t>
          </a:r>
          <a:r>
            <a:rPr lang="ru-RU" sz="1800" b="0" i="0" dirty="0" smtClean="0">
              <a:solidFill>
                <a:schemeClr val="tx1"/>
              </a:solidFill>
            </a:rPr>
            <a:t> —  комплекс приложений от холдинга </a:t>
          </a:r>
          <a:r>
            <a:rPr lang="ru-RU" sz="1800" b="0" i="0" dirty="0" err="1" smtClean="0">
              <a:solidFill>
                <a:schemeClr val="tx1"/>
              </a:solidFill>
            </a:rPr>
            <a:t>Tencent</a:t>
          </a:r>
          <a:r>
            <a:rPr lang="ru-RU" sz="1800" b="0" i="0" dirty="0" smtClean="0">
              <a:solidFill>
                <a:schemeClr val="tx1"/>
              </a:solidFill>
            </a:rPr>
            <a:t>. Эта платформа содержит опцию «</a:t>
          </a:r>
          <a:r>
            <a:rPr lang="ru-RU" sz="1800" b="0" i="0" dirty="0" err="1" smtClean="0">
              <a:solidFill>
                <a:schemeClr val="tx1"/>
              </a:solidFill>
            </a:rPr>
            <a:t>WeChat</a:t>
          </a:r>
          <a:r>
            <a:rPr lang="ru-RU" sz="1800" b="0" i="0" dirty="0" smtClean="0">
              <a:solidFill>
                <a:schemeClr val="tx1"/>
              </a:solidFill>
            </a:rPr>
            <a:t> Платежи», к которой каждый 5-й пользователь (ежемесячно приложением пользуются 889 млн человек) привязал свою банковскую карту и имеет доступ к «Кошельку», ко всем коммерческим функциям и торговым аккаунтам. Они помогают оплачивать многие </a:t>
          </a:r>
          <a:r>
            <a:rPr lang="ru-RU" sz="1800" b="0" i="0" dirty="0" err="1" smtClean="0">
              <a:solidFill>
                <a:schemeClr val="tx1"/>
              </a:solidFill>
            </a:rPr>
            <a:t>оффлайн</a:t>
          </a:r>
          <a:r>
            <a:rPr lang="ru-RU" sz="1800" b="0" i="0" dirty="0" smtClean="0">
              <a:solidFill>
                <a:schemeClr val="tx1"/>
              </a:solidFill>
            </a:rPr>
            <a:t> и онлайн-товары и услуги своим смартфоном.</a:t>
          </a:r>
          <a:endParaRPr lang="ru-RU" sz="1800" dirty="0">
            <a:solidFill>
              <a:schemeClr val="tx1"/>
            </a:solidFill>
          </a:endParaRPr>
        </a:p>
      </dgm:t>
    </dgm:pt>
    <dgm:pt modelId="{1930C6EF-92C8-4650-8349-0B5AA3A5B77D}" type="parTrans" cxnId="{C28FFA97-6B61-4325-8D49-7C18DFF55FE1}">
      <dgm:prSet/>
      <dgm:spPr/>
      <dgm:t>
        <a:bodyPr/>
        <a:lstStyle/>
        <a:p>
          <a:endParaRPr lang="ru-RU"/>
        </a:p>
      </dgm:t>
    </dgm:pt>
    <dgm:pt modelId="{D55CC0C1-71D2-4093-833E-EC39215631A2}" type="sibTrans" cxnId="{C28FFA97-6B61-4325-8D49-7C18DFF55FE1}">
      <dgm:prSet/>
      <dgm:spPr/>
      <dgm:t>
        <a:bodyPr/>
        <a:lstStyle/>
        <a:p>
          <a:endParaRPr lang="ru-RU"/>
        </a:p>
      </dgm:t>
    </dgm:pt>
    <dgm:pt modelId="{E4866082-7D8D-4F1D-A51F-C8224097C9D6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600" b="0" i="0" dirty="0" smtClean="0">
              <a:solidFill>
                <a:schemeClr val="tx1"/>
              </a:solidFill>
            </a:rPr>
            <a:t>Сервис предлагает оплачивать покупки с помощью смартфона. Вы устанавливаете приложение и привязываете к нему кредитную карточку. Далее — выбираете место в меню приложения (пока доступны только кафе и рестораны) и посещаете его. Можете позвать с собой друзей, а расплатиться через </a:t>
          </a:r>
          <a:r>
            <a:rPr lang="ru-RU" sz="1600" b="0" i="0" dirty="0" err="1" smtClean="0">
              <a:solidFill>
                <a:schemeClr val="tx1"/>
              </a:solidFill>
            </a:rPr>
            <a:t>Cake</a:t>
          </a:r>
          <a:r>
            <a:rPr lang="ru-RU" sz="1600" b="0" i="0" dirty="0" smtClean="0">
              <a:solidFill>
                <a:schemeClr val="tx1"/>
              </a:solidFill>
            </a:rPr>
            <a:t>. Он умеет делить счёт, создавать групповые платежи и расплачиваться без официанта.</a:t>
          </a:r>
        </a:p>
        <a:p>
          <a:pPr algn="l"/>
          <a:r>
            <a:rPr lang="ru-RU" sz="1600" b="0" i="0" dirty="0" smtClean="0">
              <a:solidFill>
                <a:schemeClr val="tx1"/>
              </a:solidFill>
            </a:rPr>
            <a:t>Свои преимущества получают компании, принимающие платежи в системе </a:t>
          </a:r>
          <a:r>
            <a:rPr lang="ru-RU" sz="1600" b="0" i="0" dirty="0" err="1" smtClean="0">
              <a:solidFill>
                <a:schemeClr val="tx1"/>
              </a:solidFill>
            </a:rPr>
            <a:t>Cake</a:t>
          </a:r>
          <a:r>
            <a:rPr lang="ru-RU" sz="1600" b="0" i="0" dirty="0" smtClean="0">
              <a:solidFill>
                <a:schemeClr val="tx1"/>
              </a:solidFill>
            </a:rPr>
            <a:t>. Они могут узнать о своих клиентах больше — благодаря доступу к открытой информации профилей. Могут отслеживать продажи в режиме реального времени и придумать новое занятие для сотрудников, которые обычно были заняты расчётом посетителей.</a:t>
          </a:r>
          <a:endParaRPr lang="ru-RU" sz="1600" dirty="0">
            <a:solidFill>
              <a:schemeClr val="tx1"/>
            </a:solidFill>
          </a:endParaRPr>
        </a:p>
      </dgm:t>
    </dgm:pt>
    <dgm:pt modelId="{90DA57CB-B77D-4D45-A73C-D7B9CEA9499B}" type="parTrans" cxnId="{DCEC8E32-3A10-4036-B17D-D2FFC35E7D56}">
      <dgm:prSet/>
      <dgm:spPr/>
      <dgm:t>
        <a:bodyPr/>
        <a:lstStyle/>
        <a:p>
          <a:endParaRPr lang="ru-RU"/>
        </a:p>
      </dgm:t>
    </dgm:pt>
    <dgm:pt modelId="{EF386826-92DC-4E9C-9943-21CF02D0D784}" type="sibTrans" cxnId="{DCEC8E32-3A10-4036-B17D-D2FFC35E7D56}">
      <dgm:prSet/>
      <dgm:spPr/>
      <dgm:t>
        <a:bodyPr/>
        <a:lstStyle/>
        <a:p>
          <a:endParaRPr lang="ru-RU"/>
        </a:p>
      </dgm:t>
    </dgm:pt>
    <dgm:pt modelId="{F7363553-AB64-4432-8C2B-89AEE3978B9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0" i="0" dirty="0" smtClean="0">
              <a:solidFill>
                <a:schemeClr val="tx1"/>
              </a:solidFill>
            </a:rPr>
            <a:t>Ещё дальше пошёл британский </a:t>
          </a:r>
          <a:r>
            <a:rPr lang="ru-RU" sz="1600" b="0" i="0" dirty="0" err="1" smtClean="0">
              <a:solidFill>
                <a:schemeClr val="tx1"/>
              </a:solidFill>
            </a:rPr>
            <a:t>стартап</a:t>
          </a:r>
          <a:r>
            <a:rPr lang="ru-RU" sz="1600" b="0" i="0" dirty="0" smtClean="0">
              <a:solidFill>
                <a:schemeClr val="tx1"/>
              </a:solidFill>
            </a:rPr>
            <a:t> </a:t>
          </a:r>
          <a:r>
            <a:rPr lang="ru-RU" sz="1600" b="0" i="0" dirty="0" err="1" smtClean="0">
              <a:solidFill>
                <a:schemeClr val="tx1"/>
              </a:solidFill>
            </a:rPr>
            <a:t>Sthaler</a:t>
          </a:r>
          <a:r>
            <a:rPr lang="ru-RU" sz="1600" b="0" i="0" dirty="0" smtClean="0">
              <a:solidFill>
                <a:schemeClr val="tx1"/>
              </a:solidFill>
            </a:rPr>
            <a:t>. Он разработал технологию оплаты с помощью биометрического сканирования пальца — </a:t>
          </a:r>
          <a:r>
            <a:rPr lang="ru-RU" sz="1600" b="0" i="0" dirty="0" err="1" smtClean="0">
              <a:solidFill>
                <a:schemeClr val="tx1"/>
              </a:solidFill>
            </a:rPr>
            <a:t>FingoPay</a:t>
          </a:r>
          <a:r>
            <a:rPr lang="ru-RU" sz="1600" b="0" i="0" dirty="0" smtClean="0">
              <a:solidFill>
                <a:schemeClr val="tx1"/>
              </a:solidFill>
            </a:rPr>
            <a:t>. Приложение создает индивидуальную «карту расположения вен». Её можно связать с кредитной картой или банковским счётом и оплачивать покупки, прикладывая палец к сканеру.</a:t>
          </a:r>
        </a:p>
        <a:p>
          <a:r>
            <a:rPr lang="ru-RU" sz="1600" b="0" i="0" dirty="0" err="1" smtClean="0">
              <a:solidFill>
                <a:schemeClr val="tx1"/>
              </a:solidFill>
            </a:rPr>
            <a:t>Sthaler</a:t>
          </a:r>
          <a:r>
            <a:rPr lang="ru-RU" sz="1600" b="0" i="0" dirty="0" smtClean="0">
              <a:solidFill>
                <a:schemeClr val="tx1"/>
              </a:solidFill>
            </a:rPr>
            <a:t> заявляет: вероятность того, что ваша структура расположения вен в организме совпадёт со структурой другого человека, равна 1 к 3,4 миллиардам. Это делает технологию практически неуязвимой. </a:t>
          </a:r>
          <a:endParaRPr lang="ru-RU" sz="1600" dirty="0">
            <a:solidFill>
              <a:schemeClr val="tx1"/>
            </a:solidFill>
          </a:endParaRPr>
        </a:p>
      </dgm:t>
    </dgm:pt>
    <dgm:pt modelId="{898F2660-0578-4B73-AD7F-01B470CF38E6}" type="parTrans" cxnId="{4418CC45-8E81-4832-A283-0BF3D15392BB}">
      <dgm:prSet/>
      <dgm:spPr/>
      <dgm:t>
        <a:bodyPr/>
        <a:lstStyle/>
        <a:p>
          <a:endParaRPr lang="ru-RU"/>
        </a:p>
      </dgm:t>
    </dgm:pt>
    <dgm:pt modelId="{894B9529-211C-4D27-B438-2E0D76692A26}" type="sibTrans" cxnId="{4418CC45-8E81-4832-A283-0BF3D15392BB}">
      <dgm:prSet/>
      <dgm:spPr/>
      <dgm:t>
        <a:bodyPr/>
        <a:lstStyle/>
        <a:p>
          <a:endParaRPr lang="ru-RU"/>
        </a:p>
      </dgm:t>
    </dgm:pt>
    <dgm:pt modelId="{9728489C-342A-425E-8B16-A9C5F28F29A0}" type="pres">
      <dgm:prSet presAssocID="{9F3A9F15-14C7-4E01-ACE9-237E62BBE78C}" presName="linearFlow" presStyleCnt="0">
        <dgm:presLayoutVars>
          <dgm:dir/>
          <dgm:resizeHandles val="exact"/>
        </dgm:presLayoutVars>
      </dgm:prSet>
      <dgm:spPr/>
    </dgm:pt>
    <dgm:pt modelId="{ECA74B6F-033E-43EE-89CA-6559CAA27774}" type="pres">
      <dgm:prSet presAssocID="{EFC9AD3C-A8BF-4A1B-A7E2-7688D9E6BA8D}" presName="composite" presStyleCnt="0"/>
      <dgm:spPr/>
    </dgm:pt>
    <dgm:pt modelId="{3857C51E-79E3-496F-AA71-CC001E8F95F3}" type="pres">
      <dgm:prSet presAssocID="{EFC9AD3C-A8BF-4A1B-A7E2-7688D9E6BA8D}" presName="imgShp" presStyleLbl="fgImgPlace1" presStyleIdx="0" presStyleCnt="3" custLinFactNeighborX="-76492" custLinFactNeighborY="-2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4166148-694C-4992-818D-86EAFE4FD1C2}" type="pres">
      <dgm:prSet presAssocID="{EFC9AD3C-A8BF-4A1B-A7E2-7688D9E6BA8D}" presName="txShp" presStyleLbl="node1" presStyleIdx="0" presStyleCnt="3" custScaleX="145564" custScaleY="129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CB604-5057-4387-8A91-DF4A998E17FD}" type="pres">
      <dgm:prSet presAssocID="{D55CC0C1-71D2-4093-833E-EC39215631A2}" presName="spacing" presStyleCnt="0"/>
      <dgm:spPr/>
    </dgm:pt>
    <dgm:pt modelId="{D9F12BBC-6C0B-461E-B3BE-534EED0D13CF}" type="pres">
      <dgm:prSet presAssocID="{E4866082-7D8D-4F1D-A51F-C8224097C9D6}" presName="composite" presStyleCnt="0"/>
      <dgm:spPr/>
    </dgm:pt>
    <dgm:pt modelId="{FDCD3BCF-7CB6-4A81-B5CB-BF49DE8E48CD}" type="pres">
      <dgm:prSet presAssocID="{E4866082-7D8D-4F1D-A51F-C8224097C9D6}" presName="imgShp" presStyleLbl="fgImgPlace1" presStyleIdx="1" presStyleCnt="3" custScaleX="76121" custScaleY="90545" custLinFactNeighborX="-89729" custLinFactNeighborY="-28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9262F2F-FA2F-4A84-8F11-87D6349DB396}" type="pres">
      <dgm:prSet presAssocID="{E4866082-7D8D-4F1D-A51F-C8224097C9D6}" presName="txShp" presStyleLbl="node1" presStyleIdx="1" presStyleCnt="3" custScaleX="150376" custScaleY="185691" custLinFactNeighborX="0" custLinFactNeighborY="-4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A2F09-C394-417F-8B89-FC6FFD180BEE}" type="pres">
      <dgm:prSet presAssocID="{EF386826-92DC-4E9C-9943-21CF02D0D784}" presName="spacing" presStyleCnt="0"/>
      <dgm:spPr/>
    </dgm:pt>
    <dgm:pt modelId="{641A2C26-B4FA-4072-BFCE-45C12481145C}" type="pres">
      <dgm:prSet presAssocID="{F7363553-AB64-4432-8C2B-89AEE3978B98}" presName="composite" presStyleCnt="0"/>
      <dgm:spPr/>
    </dgm:pt>
    <dgm:pt modelId="{D7F99E9F-16E9-462D-A0B7-453C93116782}" type="pres">
      <dgm:prSet presAssocID="{F7363553-AB64-4432-8C2B-89AEE3978B98}" presName="imgShp" presStyleLbl="fgImgPlace1" presStyleIdx="2" presStyleCnt="3" custLinFactNeighborX="-82129" custLinFactNeighborY="-1093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80B30BF-3F67-4A32-8C06-60D4FBCBA1C4}" type="pres">
      <dgm:prSet presAssocID="{F7363553-AB64-4432-8C2B-89AEE3978B98}" presName="txShp" presStyleLbl="node1" presStyleIdx="2" presStyleCnt="3" custScaleX="146165" custScaleY="140564" custLinFactNeighborX="150" custLinFactNeighborY="-3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9EE94E-D675-4DF4-A7CD-FBEE86609270}" type="presOf" srcId="{9F3A9F15-14C7-4E01-ACE9-237E62BBE78C}" destId="{9728489C-342A-425E-8B16-A9C5F28F29A0}" srcOrd="0" destOrd="0" presId="urn:microsoft.com/office/officeart/2005/8/layout/vList3#3"/>
    <dgm:cxn modelId="{CCF9229E-FEC6-4B33-A387-E43E81EF279F}" type="presOf" srcId="{F7363553-AB64-4432-8C2B-89AEE3978B98}" destId="{580B30BF-3F67-4A32-8C06-60D4FBCBA1C4}" srcOrd="0" destOrd="0" presId="urn:microsoft.com/office/officeart/2005/8/layout/vList3#3"/>
    <dgm:cxn modelId="{DCEC8E32-3A10-4036-B17D-D2FFC35E7D56}" srcId="{9F3A9F15-14C7-4E01-ACE9-237E62BBE78C}" destId="{E4866082-7D8D-4F1D-A51F-C8224097C9D6}" srcOrd="1" destOrd="0" parTransId="{90DA57CB-B77D-4D45-A73C-D7B9CEA9499B}" sibTransId="{EF386826-92DC-4E9C-9943-21CF02D0D784}"/>
    <dgm:cxn modelId="{C338A986-AC9F-4FB6-B3FE-FBB4DDF5A476}" type="presOf" srcId="{E4866082-7D8D-4F1D-A51F-C8224097C9D6}" destId="{E9262F2F-FA2F-4A84-8F11-87D6349DB396}" srcOrd="0" destOrd="0" presId="urn:microsoft.com/office/officeart/2005/8/layout/vList3#3"/>
    <dgm:cxn modelId="{4418CC45-8E81-4832-A283-0BF3D15392BB}" srcId="{9F3A9F15-14C7-4E01-ACE9-237E62BBE78C}" destId="{F7363553-AB64-4432-8C2B-89AEE3978B98}" srcOrd="2" destOrd="0" parTransId="{898F2660-0578-4B73-AD7F-01B470CF38E6}" sibTransId="{894B9529-211C-4D27-B438-2E0D76692A26}"/>
    <dgm:cxn modelId="{C28FFA97-6B61-4325-8D49-7C18DFF55FE1}" srcId="{9F3A9F15-14C7-4E01-ACE9-237E62BBE78C}" destId="{EFC9AD3C-A8BF-4A1B-A7E2-7688D9E6BA8D}" srcOrd="0" destOrd="0" parTransId="{1930C6EF-92C8-4650-8349-0B5AA3A5B77D}" sibTransId="{D55CC0C1-71D2-4093-833E-EC39215631A2}"/>
    <dgm:cxn modelId="{F10E79DF-8C06-45C1-B41A-69B6ABBB1C26}" type="presOf" srcId="{EFC9AD3C-A8BF-4A1B-A7E2-7688D9E6BA8D}" destId="{84166148-694C-4992-818D-86EAFE4FD1C2}" srcOrd="0" destOrd="0" presId="urn:microsoft.com/office/officeart/2005/8/layout/vList3#3"/>
    <dgm:cxn modelId="{C5279FB8-025E-4028-8817-C3E09594E359}" type="presParOf" srcId="{9728489C-342A-425E-8B16-A9C5F28F29A0}" destId="{ECA74B6F-033E-43EE-89CA-6559CAA27774}" srcOrd="0" destOrd="0" presId="urn:microsoft.com/office/officeart/2005/8/layout/vList3#3"/>
    <dgm:cxn modelId="{BA66070D-F027-4852-935C-975256C05A63}" type="presParOf" srcId="{ECA74B6F-033E-43EE-89CA-6559CAA27774}" destId="{3857C51E-79E3-496F-AA71-CC001E8F95F3}" srcOrd="0" destOrd="0" presId="urn:microsoft.com/office/officeart/2005/8/layout/vList3#3"/>
    <dgm:cxn modelId="{D32BCF4A-108A-424C-889E-41645D0BDF60}" type="presParOf" srcId="{ECA74B6F-033E-43EE-89CA-6559CAA27774}" destId="{84166148-694C-4992-818D-86EAFE4FD1C2}" srcOrd="1" destOrd="0" presId="urn:microsoft.com/office/officeart/2005/8/layout/vList3#3"/>
    <dgm:cxn modelId="{58F12541-6055-487C-9D86-0DD56920D28C}" type="presParOf" srcId="{9728489C-342A-425E-8B16-A9C5F28F29A0}" destId="{A74CB604-5057-4387-8A91-DF4A998E17FD}" srcOrd="1" destOrd="0" presId="urn:microsoft.com/office/officeart/2005/8/layout/vList3#3"/>
    <dgm:cxn modelId="{457D8321-F909-4AA6-B74D-44964E8DD193}" type="presParOf" srcId="{9728489C-342A-425E-8B16-A9C5F28F29A0}" destId="{D9F12BBC-6C0B-461E-B3BE-534EED0D13CF}" srcOrd="2" destOrd="0" presId="urn:microsoft.com/office/officeart/2005/8/layout/vList3#3"/>
    <dgm:cxn modelId="{66288CD5-4518-4599-88C2-11662D625909}" type="presParOf" srcId="{D9F12BBC-6C0B-461E-B3BE-534EED0D13CF}" destId="{FDCD3BCF-7CB6-4A81-B5CB-BF49DE8E48CD}" srcOrd="0" destOrd="0" presId="urn:microsoft.com/office/officeart/2005/8/layout/vList3#3"/>
    <dgm:cxn modelId="{EEA151F2-E3C2-4EA8-853D-700925954987}" type="presParOf" srcId="{D9F12BBC-6C0B-461E-B3BE-534EED0D13CF}" destId="{E9262F2F-FA2F-4A84-8F11-87D6349DB396}" srcOrd="1" destOrd="0" presId="urn:microsoft.com/office/officeart/2005/8/layout/vList3#3"/>
    <dgm:cxn modelId="{3D4F4995-E463-43EC-B102-BC19B814C5CA}" type="presParOf" srcId="{9728489C-342A-425E-8B16-A9C5F28F29A0}" destId="{31BA2F09-C394-417F-8B89-FC6FFD180BEE}" srcOrd="3" destOrd="0" presId="urn:microsoft.com/office/officeart/2005/8/layout/vList3#3"/>
    <dgm:cxn modelId="{18E2491F-A45E-4A64-974C-3498B9EB9645}" type="presParOf" srcId="{9728489C-342A-425E-8B16-A9C5F28F29A0}" destId="{641A2C26-B4FA-4072-BFCE-45C12481145C}" srcOrd="4" destOrd="0" presId="urn:microsoft.com/office/officeart/2005/8/layout/vList3#3"/>
    <dgm:cxn modelId="{58F487B7-46C5-4005-8F63-F825C4F57019}" type="presParOf" srcId="{641A2C26-B4FA-4072-BFCE-45C12481145C}" destId="{D7F99E9F-16E9-462D-A0B7-453C93116782}" srcOrd="0" destOrd="0" presId="urn:microsoft.com/office/officeart/2005/8/layout/vList3#3"/>
    <dgm:cxn modelId="{F90E4A16-67C4-44AF-AAE8-349C16FAB9D2}" type="presParOf" srcId="{641A2C26-B4FA-4072-BFCE-45C12481145C}" destId="{580B30BF-3F67-4A32-8C06-60D4FBCBA1C4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10BF9F-92AC-486E-9BB7-45F3E7A30A66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691972F-CBBB-4BDD-B06C-6376B752DCF8}">
      <dgm:prSet phldrT="[Текст]" custT="1"/>
      <dgm:spPr/>
      <dgm:t>
        <a:bodyPr/>
        <a:lstStyle/>
        <a:p>
          <a:r>
            <a:rPr lang="ru-RU" sz="1800" b="0" i="0" dirty="0" smtClean="0"/>
            <a:t>Очень быстро, и об этом можно судить по росту объема инвестиций. Так, в первом полугодии 2019-го стоимость </a:t>
          </a:r>
          <a:r>
            <a:rPr lang="ru-RU" sz="1800" b="0" i="0" dirty="0" err="1" smtClean="0"/>
            <a:t>финтех</a:t>
          </a:r>
          <a:r>
            <a:rPr lang="ru-RU" sz="1800" b="0" i="0" dirty="0" smtClean="0"/>
            <a:t>-сделок увеличилась сразу на 60% по сравнению с 2018 годом. В Великобритании объем инвестиций в </a:t>
          </a:r>
          <a:r>
            <a:rPr lang="ru-RU" sz="1800" b="0" i="0" dirty="0" err="1" smtClean="0"/>
            <a:t>финтех</a:t>
          </a:r>
          <a:r>
            <a:rPr lang="ru-RU" sz="1800" b="0" i="0" dirty="0" smtClean="0"/>
            <a:t>-сектор вырос за этот же период на 50%, примерно такая же ситуация в Германии. В Швеции денежные вливания в этот сегмент увеличились сразу в четыре раза, равно как и в Сингапуре.</a:t>
          </a:r>
          <a:endParaRPr lang="ru-RU" sz="1800" b="0" i="0" dirty="0"/>
        </a:p>
      </dgm:t>
    </dgm:pt>
    <dgm:pt modelId="{70D24B8A-AF3D-4757-A174-D3D74F0D6A22}" type="parTrans" cxnId="{6742EC37-7D79-4ED7-8ED8-5DA124BB88B0}">
      <dgm:prSet/>
      <dgm:spPr/>
      <dgm:t>
        <a:bodyPr/>
        <a:lstStyle/>
        <a:p>
          <a:endParaRPr lang="ru-RU"/>
        </a:p>
      </dgm:t>
    </dgm:pt>
    <dgm:pt modelId="{3201CB17-035E-462F-AEDD-9ED279C62E08}" type="sibTrans" cxnId="{6742EC37-7D79-4ED7-8ED8-5DA124BB88B0}">
      <dgm:prSet/>
      <dgm:spPr/>
      <dgm:t>
        <a:bodyPr/>
        <a:lstStyle/>
        <a:p>
          <a:endParaRPr lang="ru-RU"/>
        </a:p>
      </dgm:t>
    </dgm:pt>
    <dgm:pt modelId="{9A8E91C4-F686-4D37-A82B-22D8C4770E9B}">
      <dgm:prSet phldrT="[Текст]" custT="1"/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</a:rPr>
            <a:t>По данным экспертов, в странах СНГ </a:t>
          </a:r>
          <a:r>
            <a:rPr lang="ru-RU" sz="1800" b="0" i="0" dirty="0" err="1" smtClean="0">
              <a:solidFill>
                <a:schemeClr val="tx1"/>
              </a:solidFill>
            </a:rPr>
            <a:t>финтех</a:t>
          </a:r>
          <a:r>
            <a:rPr lang="ru-RU" sz="1800" b="0" i="0" dirty="0" smtClean="0">
              <a:solidFill>
                <a:schemeClr val="tx1"/>
              </a:solidFill>
            </a:rPr>
            <a:t>-сервисами пользуются около 80% граждан. Чаще всего это сервисы по переводу денег и платежам. Интересно, что платежные сервисы в Казахстане стали популярны раньше, чем во многих других странах.</a:t>
          </a:r>
          <a:endParaRPr lang="ru-RU" sz="1800" dirty="0">
            <a:solidFill>
              <a:schemeClr val="tx1"/>
            </a:solidFill>
          </a:endParaRPr>
        </a:p>
      </dgm:t>
    </dgm:pt>
    <dgm:pt modelId="{39F14BEE-DEB9-4B35-84D4-210DFEBEBB49}" type="parTrans" cxnId="{17DFD55A-6887-4CC3-93B9-71C513142787}">
      <dgm:prSet/>
      <dgm:spPr/>
      <dgm:t>
        <a:bodyPr/>
        <a:lstStyle/>
        <a:p>
          <a:endParaRPr lang="ru-RU"/>
        </a:p>
      </dgm:t>
    </dgm:pt>
    <dgm:pt modelId="{5A2186BE-7F45-4F80-B04E-FDCABBDD7D50}" type="sibTrans" cxnId="{17DFD55A-6887-4CC3-93B9-71C513142787}">
      <dgm:prSet/>
      <dgm:spPr/>
      <dgm:t>
        <a:bodyPr/>
        <a:lstStyle/>
        <a:p>
          <a:endParaRPr lang="ru-RU"/>
        </a:p>
      </dgm:t>
    </dgm:pt>
    <dgm:pt modelId="{00070050-FEFA-4110-B6DF-A4ED2898F4A6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</a:rPr>
            <a:t>Всего несколько лет назад </a:t>
          </a:r>
          <a:r>
            <a:rPr lang="ru-RU" sz="1800" b="0" i="0" dirty="0" err="1" smtClean="0">
              <a:solidFill>
                <a:schemeClr val="tx1"/>
              </a:solidFill>
            </a:rPr>
            <a:t>финтех</a:t>
          </a:r>
          <a:r>
            <a:rPr lang="ru-RU" sz="1800" b="0" i="0" dirty="0" smtClean="0">
              <a:solidFill>
                <a:schemeClr val="tx1"/>
              </a:solidFill>
            </a:rPr>
            <a:t> воспринимался исключительно в разрезе внутренних разработок финансовых организаций. Сейчас он максимально приблизился к потребителю финансовых услуг, поскольку лежит в основе всех онлайн-транзакций — от денежных переводов до оплаты коммунальных услуг.</a:t>
          </a:r>
          <a:endParaRPr lang="ru-RU" sz="1800" dirty="0">
            <a:solidFill>
              <a:schemeClr val="tx1"/>
            </a:solidFill>
          </a:endParaRPr>
        </a:p>
      </dgm:t>
    </dgm:pt>
    <dgm:pt modelId="{88073443-1C94-4FF2-AC9E-BE5A895A10EC}" type="parTrans" cxnId="{45B8BE74-A7DE-43B4-9521-F9893C623377}">
      <dgm:prSet/>
      <dgm:spPr/>
      <dgm:t>
        <a:bodyPr/>
        <a:lstStyle/>
        <a:p>
          <a:endParaRPr lang="ru-RU"/>
        </a:p>
      </dgm:t>
    </dgm:pt>
    <dgm:pt modelId="{12B57CEF-E927-44A9-BE60-6C269234836E}" type="sibTrans" cxnId="{45B8BE74-A7DE-43B4-9521-F9893C623377}">
      <dgm:prSet/>
      <dgm:spPr/>
      <dgm:t>
        <a:bodyPr/>
        <a:lstStyle/>
        <a:p>
          <a:endParaRPr lang="ru-RU"/>
        </a:p>
      </dgm:t>
    </dgm:pt>
    <dgm:pt modelId="{E4FA5A38-6076-4325-B2C8-6D7C671800F2}" type="pres">
      <dgm:prSet presAssocID="{8610BF9F-92AC-486E-9BB7-45F3E7A30A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C623A5-3469-4470-8618-AFA01853B267}" type="pres">
      <dgm:prSet presAssocID="{0691972F-CBBB-4BDD-B06C-6376B752DCF8}" presName="parentLin" presStyleCnt="0"/>
      <dgm:spPr/>
    </dgm:pt>
    <dgm:pt modelId="{473378E6-DB73-4CD6-8395-EF804EF13FCB}" type="pres">
      <dgm:prSet presAssocID="{0691972F-CBBB-4BDD-B06C-6376B752DC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24B1207-4A6C-4CBD-B6D1-4D61B94FE676}" type="pres">
      <dgm:prSet presAssocID="{0691972F-CBBB-4BDD-B06C-6376B752DCF8}" presName="parentText" presStyleLbl="node1" presStyleIdx="0" presStyleCnt="3" custScaleX="136138" custScaleY="174391" custLinFactNeighborX="-2080" custLinFactNeighborY="23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9BD06-539A-49AB-A3A3-8ACA13D9AA52}" type="pres">
      <dgm:prSet presAssocID="{0691972F-CBBB-4BDD-B06C-6376B752DCF8}" presName="negativeSpace" presStyleCnt="0"/>
      <dgm:spPr/>
    </dgm:pt>
    <dgm:pt modelId="{9CAE97ED-44F6-425B-B9CA-E725D83E2E3E}" type="pres">
      <dgm:prSet presAssocID="{0691972F-CBBB-4BDD-B06C-6376B752DCF8}" presName="childText" presStyleLbl="conFgAcc1" presStyleIdx="0" presStyleCnt="3">
        <dgm:presLayoutVars>
          <dgm:bulletEnabled val="1"/>
        </dgm:presLayoutVars>
      </dgm:prSet>
      <dgm:spPr/>
    </dgm:pt>
    <dgm:pt modelId="{BA8BA55B-EB0D-4C2E-AB13-6D1E8E8A26EF}" type="pres">
      <dgm:prSet presAssocID="{3201CB17-035E-462F-AEDD-9ED279C62E08}" presName="spaceBetweenRectangles" presStyleCnt="0"/>
      <dgm:spPr/>
    </dgm:pt>
    <dgm:pt modelId="{B6CECF43-F5BA-4851-9278-577641B354F4}" type="pres">
      <dgm:prSet presAssocID="{9A8E91C4-F686-4D37-A82B-22D8C4770E9B}" presName="parentLin" presStyleCnt="0"/>
      <dgm:spPr/>
    </dgm:pt>
    <dgm:pt modelId="{DA63DFB7-C6D4-402C-A6A1-F5A15B92C031}" type="pres">
      <dgm:prSet presAssocID="{9A8E91C4-F686-4D37-A82B-22D8C4770E9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F33521F-6E32-4CCF-A30B-D6E2D2B785D0}" type="pres">
      <dgm:prSet presAssocID="{9A8E91C4-F686-4D37-A82B-22D8C4770E9B}" presName="parentText" presStyleLbl="node1" presStyleIdx="1" presStyleCnt="3" custScaleX="134066" custScaleY="120007" custLinFactNeighborX="18648" custLinFactNeighborY="27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FDA5C-D169-4BE0-885C-62AB32A6A620}" type="pres">
      <dgm:prSet presAssocID="{9A8E91C4-F686-4D37-A82B-22D8C4770E9B}" presName="negativeSpace" presStyleCnt="0"/>
      <dgm:spPr/>
    </dgm:pt>
    <dgm:pt modelId="{1B625D05-1F71-4598-B420-94368F11854A}" type="pres">
      <dgm:prSet presAssocID="{9A8E91C4-F686-4D37-A82B-22D8C4770E9B}" presName="childText" presStyleLbl="conFgAcc1" presStyleIdx="1" presStyleCnt="3">
        <dgm:presLayoutVars>
          <dgm:bulletEnabled val="1"/>
        </dgm:presLayoutVars>
      </dgm:prSet>
      <dgm:spPr/>
    </dgm:pt>
    <dgm:pt modelId="{DDF6D7FB-ABB3-4545-9DEA-F1F6FE9A2C36}" type="pres">
      <dgm:prSet presAssocID="{5A2186BE-7F45-4F80-B04E-FDCABBDD7D50}" presName="spaceBetweenRectangles" presStyleCnt="0"/>
      <dgm:spPr/>
    </dgm:pt>
    <dgm:pt modelId="{77092136-1009-458B-AA9A-38AF350B722B}" type="pres">
      <dgm:prSet presAssocID="{00070050-FEFA-4110-B6DF-A4ED2898F4A6}" presName="parentLin" presStyleCnt="0"/>
      <dgm:spPr/>
    </dgm:pt>
    <dgm:pt modelId="{245EF3F7-284D-40E9-8749-F59FA38E0D7E}" type="pres">
      <dgm:prSet presAssocID="{00070050-FEFA-4110-B6DF-A4ED2898F4A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6398724-03FD-4600-B6A2-557615350593}" type="pres">
      <dgm:prSet presAssocID="{00070050-FEFA-4110-B6DF-A4ED2898F4A6}" presName="parentText" presStyleLbl="node1" presStyleIdx="2" presStyleCnt="3" custScaleX="136138" custScaleY="161007" custLinFactNeighborX="-2249" custLinFactNeighborY="156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B4BA6-E210-4BF3-89DB-DA0F5B730FC8}" type="pres">
      <dgm:prSet presAssocID="{00070050-FEFA-4110-B6DF-A4ED2898F4A6}" presName="negativeSpace" presStyleCnt="0"/>
      <dgm:spPr/>
    </dgm:pt>
    <dgm:pt modelId="{29B2F26A-F59E-492A-B413-6655F3799ADE}" type="pres">
      <dgm:prSet presAssocID="{00070050-FEFA-4110-B6DF-A4ED2898F4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856279-9CB5-4C40-8B18-9FD3F993E5FD}" type="presOf" srcId="{00070050-FEFA-4110-B6DF-A4ED2898F4A6}" destId="{76398724-03FD-4600-B6A2-557615350593}" srcOrd="1" destOrd="0" presId="urn:microsoft.com/office/officeart/2005/8/layout/list1"/>
    <dgm:cxn modelId="{C0A83D72-2784-4090-AD2D-EB7859F62836}" type="presOf" srcId="{8610BF9F-92AC-486E-9BB7-45F3E7A30A66}" destId="{E4FA5A38-6076-4325-B2C8-6D7C671800F2}" srcOrd="0" destOrd="0" presId="urn:microsoft.com/office/officeart/2005/8/layout/list1"/>
    <dgm:cxn modelId="{232F5EC0-3EE8-4C1C-B3F9-58BF05CE5304}" type="presOf" srcId="{0691972F-CBBB-4BDD-B06C-6376B752DCF8}" destId="{473378E6-DB73-4CD6-8395-EF804EF13FCB}" srcOrd="0" destOrd="0" presId="urn:microsoft.com/office/officeart/2005/8/layout/list1"/>
    <dgm:cxn modelId="{000656F7-AA40-4767-9171-DBD9305241EE}" type="presOf" srcId="{00070050-FEFA-4110-B6DF-A4ED2898F4A6}" destId="{245EF3F7-284D-40E9-8749-F59FA38E0D7E}" srcOrd="0" destOrd="0" presId="urn:microsoft.com/office/officeart/2005/8/layout/list1"/>
    <dgm:cxn modelId="{7DDEBCAB-260E-4B05-9A4A-53B388B7607C}" type="presOf" srcId="{0691972F-CBBB-4BDD-B06C-6376B752DCF8}" destId="{124B1207-4A6C-4CBD-B6D1-4D61B94FE676}" srcOrd="1" destOrd="0" presId="urn:microsoft.com/office/officeart/2005/8/layout/list1"/>
    <dgm:cxn modelId="{45B8BE74-A7DE-43B4-9521-F9893C623377}" srcId="{8610BF9F-92AC-486E-9BB7-45F3E7A30A66}" destId="{00070050-FEFA-4110-B6DF-A4ED2898F4A6}" srcOrd="2" destOrd="0" parTransId="{88073443-1C94-4FF2-AC9E-BE5A895A10EC}" sibTransId="{12B57CEF-E927-44A9-BE60-6C269234836E}"/>
    <dgm:cxn modelId="{6D843045-D59F-4F09-86C4-B2E78FF6A6DF}" type="presOf" srcId="{9A8E91C4-F686-4D37-A82B-22D8C4770E9B}" destId="{0F33521F-6E32-4CCF-A30B-D6E2D2B785D0}" srcOrd="1" destOrd="0" presId="urn:microsoft.com/office/officeart/2005/8/layout/list1"/>
    <dgm:cxn modelId="{6742EC37-7D79-4ED7-8ED8-5DA124BB88B0}" srcId="{8610BF9F-92AC-486E-9BB7-45F3E7A30A66}" destId="{0691972F-CBBB-4BDD-B06C-6376B752DCF8}" srcOrd="0" destOrd="0" parTransId="{70D24B8A-AF3D-4757-A174-D3D74F0D6A22}" sibTransId="{3201CB17-035E-462F-AEDD-9ED279C62E08}"/>
    <dgm:cxn modelId="{50C822ED-44EA-42C8-876B-0ED4FD88A82E}" type="presOf" srcId="{9A8E91C4-F686-4D37-A82B-22D8C4770E9B}" destId="{DA63DFB7-C6D4-402C-A6A1-F5A15B92C031}" srcOrd="0" destOrd="0" presId="urn:microsoft.com/office/officeart/2005/8/layout/list1"/>
    <dgm:cxn modelId="{17DFD55A-6887-4CC3-93B9-71C513142787}" srcId="{8610BF9F-92AC-486E-9BB7-45F3E7A30A66}" destId="{9A8E91C4-F686-4D37-A82B-22D8C4770E9B}" srcOrd="1" destOrd="0" parTransId="{39F14BEE-DEB9-4B35-84D4-210DFEBEBB49}" sibTransId="{5A2186BE-7F45-4F80-B04E-FDCABBDD7D50}"/>
    <dgm:cxn modelId="{AD4D7A23-DDD4-4C79-B0A3-1C00407E33F2}" type="presParOf" srcId="{E4FA5A38-6076-4325-B2C8-6D7C671800F2}" destId="{40C623A5-3469-4470-8618-AFA01853B267}" srcOrd="0" destOrd="0" presId="urn:microsoft.com/office/officeart/2005/8/layout/list1"/>
    <dgm:cxn modelId="{CF01EF12-31F3-4A14-89D5-59877A114EBB}" type="presParOf" srcId="{40C623A5-3469-4470-8618-AFA01853B267}" destId="{473378E6-DB73-4CD6-8395-EF804EF13FCB}" srcOrd="0" destOrd="0" presId="urn:microsoft.com/office/officeart/2005/8/layout/list1"/>
    <dgm:cxn modelId="{1CE48E20-B197-47E1-BB1B-D86EB47CA015}" type="presParOf" srcId="{40C623A5-3469-4470-8618-AFA01853B267}" destId="{124B1207-4A6C-4CBD-B6D1-4D61B94FE676}" srcOrd="1" destOrd="0" presId="urn:microsoft.com/office/officeart/2005/8/layout/list1"/>
    <dgm:cxn modelId="{C45B7CC9-1133-4D32-B1AB-5B1881C236DA}" type="presParOf" srcId="{E4FA5A38-6076-4325-B2C8-6D7C671800F2}" destId="{0B19BD06-539A-49AB-A3A3-8ACA13D9AA52}" srcOrd="1" destOrd="0" presId="urn:microsoft.com/office/officeart/2005/8/layout/list1"/>
    <dgm:cxn modelId="{C0567BFF-DF8C-40CA-AEB2-FBD4F4F2DA06}" type="presParOf" srcId="{E4FA5A38-6076-4325-B2C8-6D7C671800F2}" destId="{9CAE97ED-44F6-425B-B9CA-E725D83E2E3E}" srcOrd="2" destOrd="0" presId="urn:microsoft.com/office/officeart/2005/8/layout/list1"/>
    <dgm:cxn modelId="{744927EA-6AEA-407F-8CB9-142C4C50F6A5}" type="presParOf" srcId="{E4FA5A38-6076-4325-B2C8-6D7C671800F2}" destId="{BA8BA55B-EB0D-4C2E-AB13-6D1E8E8A26EF}" srcOrd="3" destOrd="0" presId="urn:microsoft.com/office/officeart/2005/8/layout/list1"/>
    <dgm:cxn modelId="{CEB2D1B2-347B-43CC-A5A5-595CD476AD50}" type="presParOf" srcId="{E4FA5A38-6076-4325-B2C8-6D7C671800F2}" destId="{B6CECF43-F5BA-4851-9278-577641B354F4}" srcOrd="4" destOrd="0" presId="urn:microsoft.com/office/officeart/2005/8/layout/list1"/>
    <dgm:cxn modelId="{7600172D-A196-4715-B448-74A791B139FE}" type="presParOf" srcId="{B6CECF43-F5BA-4851-9278-577641B354F4}" destId="{DA63DFB7-C6D4-402C-A6A1-F5A15B92C031}" srcOrd="0" destOrd="0" presId="urn:microsoft.com/office/officeart/2005/8/layout/list1"/>
    <dgm:cxn modelId="{C6ECD6CD-626F-4EBE-B2D3-6876158A6C48}" type="presParOf" srcId="{B6CECF43-F5BA-4851-9278-577641B354F4}" destId="{0F33521F-6E32-4CCF-A30B-D6E2D2B785D0}" srcOrd="1" destOrd="0" presId="urn:microsoft.com/office/officeart/2005/8/layout/list1"/>
    <dgm:cxn modelId="{DC103677-64F5-4D90-94DF-3E673318CC29}" type="presParOf" srcId="{E4FA5A38-6076-4325-B2C8-6D7C671800F2}" destId="{81AFDA5C-D169-4BE0-885C-62AB32A6A620}" srcOrd="5" destOrd="0" presId="urn:microsoft.com/office/officeart/2005/8/layout/list1"/>
    <dgm:cxn modelId="{B4D36A62-BE21-4A6A-A0F4-F2FD971C3643}" type="presParOf" srcId="{E4FA5A38-6076-4325-B2C8-6D7C671800F2}" destId="{1B625D05-1F71-4598-B420-94368F11854A}" srcOrd="6" destOrd="0" presId="urn:microsoft.com/office/officeart/2005/8/layout/list1"/>
    <dgm:cxn modelId="{66450BD7-D9BA-408A-A125-391C09B4DF15}" type="presParOf" srcId="{E4FA5A38-6076-4325-B2C8-6D7C671800F2}" destId="{DDF6D7FB-ABB3-4545-9DEA-F1F6FE9A2C36}" srcOrd="7" destOrd="0" presId="urn:microsoft.com/office/officeart/2005/8/layout/list1"/>
    <dgm:cxn modelId="{1F5E0B2C-A505-42E4-8860-DA9FF7636EB7}" type="presParOf" srcId="{E4FA5A38-6076-4325-B2C8-6D7C671800F2}" destId="{77092136-1009-458B-AA9A-38AF350B722B}" srcOrd="8" destOrd="0" presId="urn:microsoft.com/office/officeart/2005/8/layout/list1"/>
    <dgm:cxn modelId="{D93899A3-81C2-45C7-B5EC-941109CEDD63}" type="presParOf" srcId="{77092136-1009-458B-AA9A-38AF350B722B}" destId="{245EF3F7-284D-40E9-8749-F59FA38E0D7E}" srcOrd="0" destOrd="0" presId="urn:microsoft.com/office/officeart/2005/8/layout/list1"/>
    <dgm:cxn modelId="{4A7634F3-9557-4859-A05B-A7F0502C6BB6}" type="presParOf" srcId="{77092136-1009-458B-AA9A-38AF350B722B}" destId="{76398724-03FD-4600-B6A2-557615350593}" srcOrd="1" destOrd="0" presId="urn:microsoft.com/office/officeart/2005/8/layout/list1"/>
    <dgm:cxn modelId="{333487C7-8067-4AFC-9C2C-C6E2C6A62E1E}" type="presParOf" srcId="{E4FA5A38-6076-4325-B2C8-6D7C671800F2}" destId="{A5DB4BA6-E210-4BF3-89DB-DA0F5B730FC8}" srcOrd="9" destOrd="0" presId="urn:microsoft.com/office/officeart/2005/8/layout/list1"/>
    <dgm:cxn modelId="{96F079B1-8F35-4218-A197-BA429A9DAE7C}" type="presParOf" srcId="{E4FA5A38-6076-4325-B2C8-6D7C671800F2}" destId="{29B2F26A-F59E-492A-B413-6655F3799A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B73951-7B18-4F4E-9D50-353EE87DD90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CBC6881-6C93-45D2-B630-50A1B7552229}" type="pres">
      <dgm:prSet presAssocID="{CCB73951-7B18-4F4E-9D50-353EE87DD90A}" presName="Name0" presStyleCnt="0">
        <dgm:presLayoutVars>
          <dgm:dir/>
          <dgm:animLvl val="lvl"/>
          <dgm:resizeHandles val="exact"/>
        </dgm:presLayoutVars>
      </dgm:prSet>
      <dgm:spPr/>
    </dgm:pt>
    <dgm:pt modelId="{E7F6101C-5004-4123-88B0-CBA165A948C7}" type="pres">
      <dgm:prSet presAssocID="{CCB73951-7B18-4F4E-9D50-353EE87DD90A}" presName="dummy" presStyleCnt="0"/>
      <dgm:spPr/>
    </dgm:pt>
    <dgm:pt modelId="{A40DC4CD-2A0C-4D1D-8AA4-17593A2FC3B9}" type="pres">
      <dgm:prSet presAssocID="{CCB73951-7B18-4F4E-9D50-353EE87DD90A}" presName="linH" presStyleCnt="0"/>
      <dgm:spPr/>
    </dgm:pt>
    <dgm:pt modelId="{254B092A-07DF-4177-9820-0919F2C53C4A}" type="pres">
      <dgm:prSet presAssocID="{CCB73951-7B18-4F4E-9D50-353EE87DD90A}" presName="padding1" presStyleCnt="0"/>
      <dgm:spPr/>
    </dgm:pt>
    <dgm:pt modelId="{A755EBAB-E47E-4667-9DFB-DF09038A020A}" type="pres">
      <dgm:prSet presAssocID="{CCB73951-7B18-4F4E-9D50-353EE87DD90A}" presName="padding2" presStyleCnt="0"/>
      <dgm:spPr/>
    </dgm:pt>
    <dgm:pt modelId="{46E500E6-597B-43B0-B1E1-C3E80B4ED09D}" type="pres">
      <dgm:prSet presAssocID="{CCB73951-7B18-4F4E-9D50-353EE87DD90A}" presName="negArrow" presStyleCnt="0"/>
      <dgm:spPr/>
    </dgm:pt>
    <dgm:pt modelId="{3AA88AB3-B630-43B6-BB08-A2D2335EF3B7}" type="pres">
      <dgm:prSet presAssocID="{CCB73951-7B18-4F4E-9D50-353EE87DD90A}" presName="backgroundArrow" presStyleLbl="node1" presStyleIdx="0" presStyleCnt="1" custLinFactNeighborX="-8857" custLinFactNeighborY="194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CFA2BA8-1198-462A-B131-9412675C4EF0}" type="presOf" srcId="{CCB73951-7B18-4F4E-9D50-353EE87DD90A}" destId="{ACBC6881-6C93-45D2-B630-50A1B7552229}" srcOrd="0" destOrd="0" presId="urn:microsoft.com/office/officeart/2005/8/layout/hProcess3"/>
    <dgm:cxn modelId="{4B731273-2867-4918-8FE8-61E74496DD79}" type="presParOf" srcId="{ACBC6881-6C93-45D2-B630-50A1B7552229}" destId="{E7F6101C-5004-4123-88B0-CBA165A948C7}" srcOrd="0" destOrd="0" presId="urn:microsoft.com/office/officeart/2005/8/layout/hProcess3"/>
    <dgm:cxn modelId="{7691D9A8-51AC-4BC1-AC11-89D83AEB796F}" type="presParOf" srcId="{ACBC6881-6C93-45D2-B630-50A1B7552229}" destId="{A40DC4CD-2A0C-4D1D-8AA4-17593A2FC3B9}" srcOrd="1" destOrd="0" presId="urn:microsoft.com/office/officeart/2005/8/layout/hProcess3"/>
    <dgm:cxn modelId="{2E4459E0-BCA7-4631-B5B2-C2FAA87162FC}" type="presParOf" srcId="{A40DC4CD-2A0C-4D1D-8AA4-17593A2FC3B9}" destId="{254B092A-07DF-4177-9820-0919F2C53C4A}" srcOrd="0" destOrd="0" presId="urn:microsoft.com/office/officeart/2005/8/layout/hProcess3"/>
    <dgm:cxn modelId="{02EB2BE8-4141-475C-960E-AAD6D2F1271B}" type="presParOf" srcId="{A40DC4CD-2A0C-4D1D-8AA4-17593A2FC3B9}" destId="{A755EBAB-E47E-4667-9DFB-DF09038A020A}" srcOrd="1" destOrd="0" presId="urn:microsoft.com/office/officeart/2005/8/layout/hProcess3"/>
    <dgm:cxn modelId="{120F76F0-6840-46AC-B7F6-8F3CDDB36794}" type="presParOf" srcId="{A40DC4CD-2A0C-4D1D-8AA4-17593A2FC3B9}" destId="{46E500E6-597B-43B0-B1E1-C3E80B4ED09D}" srcOrd="2" destOrd="0" presId="urn:microsoft.com/office/officeart/2005/8/layout/hProcess3"/>
    <dgm:cxn modelId="{568CB06C-48EB-4765-9DF4-C01098789771}" type="presParOf" srcId="{A40DC4CD-2A0C-4D1D-8AA4-17593A2FC3B9}" destId="{3AA88AB3-B630-43B6-BB08-A2D2335EF3B7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196898-DBE5-4E53-A311-0525A5C7B43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659ABB-B895-4181-8D08-B4EA12FAC42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</a:rPr>
            <a:t>Технологический прогресс дал толчок развитию многих сфер </a:t>
          </a:r>
          <a:r>
            <a:rPr lang="ru-RU" sz="1800" b="0" i="0" dirty="0" err="1" smtClean="0">
              <a:solidFill>
                <a:schemeClr val="tx1"/>
              </a:solidFill>
            </a:rPr>
            <a:t>fintech</a:t>
          </a:r>
          <a:r>
            <a:rPr lang="ru-RU" sz="1800" b="0" i="0" dirty="0" smtClean="0">
              <a:solidFill>
                <a:schemeClr val="tx1"/>
              </a:solidFill>
            </a:rPr>
            <a:t> —</a:t>
          </a:r>
          <a:endParaRPr lang="ru-RU" sz="1800" dirty="0">
            <a:solidFill>
              <a:schemeClr val="tx1"/>
            </a:solidFill>
          </a:endParaRPr>
        </a:p>
      </dgm:t>
    </dgm:pt>
    <dgm:pt modelId="{C6128207-75F1-4969-BD7A-392702A4FDD9}" type="parTrans" cxnId="{6A12B3AD-6A92-4A52-BC82-97B1312CD91D}">
      <dgm:prSet/>
      <dgm:spPr/>
      <dgm:t>
        <a:bodyPr/>
        <a:lstStyle/>
        <a:p>
          <a:endParaRPr lang="ru-RU"/>
        </a:p>
      </dgm:t>
    </dgm:pt>
    <dgm:pt modelId="{EFD5D716-4780-4D68-A768-23E81988FE83}" type="sibTrans" cxnId="{6A12B3AD-6A92-4A52-BC82-97B1312CD91D}">
      <dgm:prSet/>
      <dgm:spPr/>
      <dgm:t>
        <a:bodyPr/>
        <a:lstStyle/>
        <a:p>
          <a:endParaRPr lang="ru-RU"/>
        </a:p>
      </dgm:t>
    </dgm:pt>
    <dgm:pt modelId="{BCF9A34A-8FF6-45CD-9B9C-FC1CF1F4FC8A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</a:rPr>
            <a:t>например, взаимного кредитования, небанковских кредитов, вкладов, бухгалтерии, личных финансов</a:t>
          </a:r>
          <a:endParaRPr lang="ru-RU" sz="1800" dirty="0">
            <a:solidFill>
              <a:schemeClr val="tx1"/>
            </a:solidFill>
          </a:endParaRPr>
        </a:p>
      </dgm:t>
    </dgm:pt>
    <dgm:pt modelId="{4DB13642-2A42-427D-9428-A1AF49C107DB}" type="parTrans" cxnId="{AED2B935-AFE8-45E7-A939-EB0A3025E747}">
      <dgm:prSet/>
      <dgm:spPr/>
      <dgm:t>
        <a:bodyPr/>
        <a:lstStyle/>
        <a:p>
          <a:endParaRPr lang="ru-RU"/>
        </a:p>
      </dgm:t>
    </dgm:pt>
    <dgm:pt modelId="{581978C7-C220-4946-937F-9B60E98AB304}" type="sibTrans" cxnId="{AED2B935-AFE8-45E7-A939-EB0A3025E747}">
      <dgm:prSet/>
      <dgm:spPr/>
      <dgm:t>
        <a:bodyPr/>
        <a:lstStyle/>
        <a:p>
          <a:endParaRPr lang="ru-RU"/>
        </a:p>
      </dgm:t>
    </dgm:pt>
    <dgm:pt modelId="{E04FCD33-CE89-49F7-8426-1C5E561EF985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</a:rPr>
            <a:t>индивидуальных инвестиций</a:t>
          </a:r>
          <a:endParaRPr lang="ru-RU" sz="1800" dirty="0">
            <a:solidFill>
              <a:schemeClr val="tx1"/>
            </a:solidFill>
          </a:endParaRPr>
        </a:p>
      </dgm:t>
    </dgm:pt>
    <dgm:pt modelId="{AD183938-E707-4EC1-95E1-BE8F681553ED}" type="parTrans" cxnId="{41071E0B-B995-47FF-A22D-95DF6ABC59B0}">
      <dgm:prSet/>
      <dgm:spPr/>
      <dgm:t>
        <a:bodyPr/>
        <a:lstStyle/>
        <a:p>
          <a:endParaRPr lang="ru-RU"/>
        </a:p>
      </dgm:t>
    </dgm:pt>
    <dgm:pt modelId="{3198EBCE-586C-4D50-8696-32C602E970D4}" type="sibTrans" cxnId="{41071E0B-B995-47FF-A22D-95DF6ABC59B0}">
      <dgm:prSet/>
      <dgm:spPr/>
      <dgm:t>
        <a:bodyPr/>
        <a:lstStyle/>
        <a:p>
          <a:endParaRPr lang="ru-RU"/>
        </a:p>
      </dgm:t>
    </dgm:pt>
    <dgm:pt modelId="{8CA176C3-E677-43D4-87B5-85517D266BF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0" i="0" dirty="0" err="1" smtClean="0">
              <a:solidFill>
                <a:schemeClr val="tx1"/>
              </a:solidFill>
            </a:rPr>
            <a:t>краудфандинга</a:t>
          </a:r>
          <a:r>
            <a:rPr lang="ru-RU" sz="1800" b="0" i="0" dirty="0" smtClean="0">
              <a:solidFill>
                <a:schemeClr val="tx1"/>
              </a:solidFill>
            </a:rPr>
            <a:t>, платежей, исследований, финансовых консультаций, даже новых валют: таких, как </a:t>
          </a:r>
          <a:r>
            <a:rPr lang="ru-RU" sz="1800" b="0" i="0" dirty="0" err="1" smtClean="0">
              <a:solidFill>
                <a:schemeClr val="tx1"/>
              </a:solidFill>
            </a:rPr>
            <a:t>Bitcoin</a:t>
          </a:r>
          <a:endParaRPr lang="ru-RU" sz="1800" dirty="0">
            <a:solidFill>
              <a:schemeClr val="tx1"/>
            </a:solidFill>
          </a:endParaRPr>
        </a:p>
      </dgm:t>
    </dgm:pt>
    <dgm:pt modelId="{6EEA6FCE-28AA-4CB5-ACCA-D15ECC89CCCA}" type="parTrans" cxnId="{6D0A5F2E-5C21-4560-AC05-7DB6EC9EBC0A}">
      <dgm:prSet/>
      <dgm:spPr/>
      <dgm:t>
        <a:bodyPr/>
        <a:lstStyle/>
        <a:p>
          <a:endParaRPr lang="ru-RU"/>
        </a:p>
      </dgm:t>
    </dgm:pt>
    <dgm:pt modelId="{3CCF207B-C32B-416E-97B1-FD196043ED39}" type="sibTrans" cxnId="{6D0A5F2E-5C21-4560-AC05-7DB6EC9EBC0A}">
      <dgm:prSet/>
      <dgm:spPr/>
      <dgm:t>
        <a:bodyPr/>
        <a:lstStyle/>
        <a:p>
          <a:endParaRPr lang="ru-RU"/>
        </a:p>
      </dgm:t>
    </dgm:pt>
    <dgm:pt modelId="{E121F4E3-25E0-4CA9-8F39-249C9571DCD4}" type="pres">
      <dgm:prSet presAssocID="{D4196898-DBE5-4E53-A311-0525A5C7B43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477C88-4FE5-4A1C-9EE8-198C4D2C3061}" type="pres">
      <dgm:prSet presAssocID="{D4196898-DBE5-4E53-A311-0525A5C7B437}" presName="diamond" presStyleLbl="bgShp" presStyleIdx="0" presStyleCnt="1" custScaleX="168065" custLinFactNeighborX="-47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AE1E881-74BA-4FEA-B970-D2DD3E5BF724}" type="pres">
      <dgm:prSet presAssocID="{D4196898-DBE5-4E53-A311-0525A5C7B437}" presName="quad1" presStyleLbl="node1" presStyleIdx="0" presStyleCnt="4" custScaleX="110095" custScaleY="90644" custLinFactNeighborX="-3410" custLinFactNeighborY="-3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42687-6FF6-4D5D-8ECA-F4C79BFB2215}" type="pres">
      <dgm:prSet presAssocID="{D4196898-DBE5-4E53-A311-0525A5C7B437}" presName="quad2" presStyleLbl="node1" presStyleIdx="1" presStyleCnt="4" custScaleX="143117" custScaleY="115739" custLinFactNeighborX="23131" custLinFactNeighborY="-123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FE5C8-A40E-405C-AC2B-4C5F141B2498}" type="pres">
      <dgm:prSet presAssocID="{D4196898-DBE5-4E53-A311-0525A5C7B437}" presName="quad3" presStyleLbl="node1" presStyleIdx="2" presStyleCnt="4" custScaleX="120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7DAD8-B3A7-4B7D-9526-EF18D94D750D}" type="pres">
      <dgm:prSet presAssocID="{D4196898-DBE5-4E53-A311-0525A5C7B437}" presName="quad4" presStyleLbl="node1" presStyleIdx="3" presStyleCnt="4" custScaleX="131306" custLinFactNeighborX="211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0CA082-C2FB-45AE-816C-294B2396062C}" type="presOf" srcId="{E04FCD33-CE89-49F7-8426-1C5E561EF985}" destId="{CABFE5C8-A40E-405C-AC2B-4C5F141B2498}" srcOrd="0" destOrd="0" presId="urn:microsoft.com/office/officeart/2005/8/layout/matrix3"/>
    <dgm:cxn modelId="{6D0A5F2E-5C21-4560-AC05-7DB6EC9EBC0A}" srcId="{D4196898-DBE5-4E53-A311-0525A5C7B437}" destId="{8CA176C3-E677-43D4-87B5-85517D266BFB}" srcOrd="3" destOrd="0" parTransId="{6EEA6FCE-28AA-4CB5-ACCA-D15ECC89CCCA}" sibTransId="{3CCF207B-C32B-416E-97B1-FD196043ED39}"/>
    <dgm:cxn modelId="{7C6D5E2A-5EEC-413A-85FA-AB9F5E1FC842}" type="presOf" srcId="{44659ABB-B895-4181-8D08-B4EA12FAC42E}" destId="{0AE1E881-74BA-4FEA-B970-D2DD3E5BF724}" srcOrd="0" destOrd="0" presId="urn:microsoft.com/office/officeart/2005/8/layout/matrix3"/>
    <dgm:cxn modelId="{6A12B3AD-6A92-4A52-BC82-97B1312CD91D}" srcId="{D4196898-DBE5-4E53-A311-0525A5C7B437}" destId="{44659ABB-B895-4181-8D08-B4EA12FAC42E}" srcOrd="0" destOrd="0" parTransId="{C6128207-75F1-4969-BD7A-392702A4FDD9}" sibTransId="{EFD5D716-4780-4D68-A768-23E81988FE83}"/>
    <dgm:cxn modelId="{72A84CCC-5225-4525-919C-896183740372}" type="presOf" srcId="{8CA176C3-E677-43D4-87B5-85517D266BFB}" destId="{6F67DAD8-B3A7-4B7D-9526-EF18D94D750D}" srcOrd="0" destOrd="0" presId="urn:microsoft.com/office/officeart/2005/8/layout/matrix3"/>
    <dgm:cxn modelId="{41071E0B-B995-47FF-A22D-95DF6ABC59B0}" srcId="{D4196898-DBE5-4E53-A311-0525A5C7B437}" destId="{E04FCD33-CE89-49F7-8426-1C5E561EF985}" srcOrd="2" destOrd="0" parTransId="{AD183938-E707-4EC1-95E1-BE8F681553ED}" sibTransId="{3198EBCE-586C-4D50-8696-32C602E970D4}"/>
    <dgm:cxn modelId="{BC9375EC-9EB4-4E6C-88F3-3995B38D2947}" type="presOf" srcId="{D4196898-DBE5-4E53-A311-0525A5C7B437}" destId="{E121F4E3-25E0-4CA9-8F39-249C9571DCD4}" srcOrd="0" destOrd="0" presId="urn:microsoft.com/office/officeart/2005/8/layout/matrix3"/>
    <dgm:cxn modelId="{0FED364E-7E40-40DD-B6F8-75964A894242}" type="presOf" srcId="{BCF9A34A-8FF6-45CD-9B9C-FC1CF1F4FC8A}" destId="{17D42687-6FF6-4D5D-8ECA-F4C79BFB2215}" srcOrd="0" destOrd="0" presId="urn:microsoft.com/office/officeart/2005/8/layout/matrix3"/>
    <dgm:cxn modelId="{AED2B935-AFE8-45E7-A939-EB0A3025E747}" srcId="{D4196898-DBE5-4E53-A311-0525A5C7B437}" destId="{BCF9A34A-8FF6-45CD-9B9C-FC1CF1F4FC8A}" srcOrd="1" destOrd="0" parTransId="{4DB13642-2A42-427D-9428-A1AF49C107DB}" sibTransId="{581978C7-C220-4946-937F-9B60E98AB304}"/>
    <dgm:cxn modelId="{7008154A-3721-43E2-A267-87430A8927E2}" type="presParOf" srcId="{E121F4E3-25E0-4CA9-8F39-249C9571DCD4}" destId="{B5477C88-4FE5-4A1C-9EE8-198C4D2C3061}" srcOrd="0" destOrd="0" presId="urn:microsoft.com/office/officeart/2005/8/layout/matrix3"/>
    <dgm:cxn modelId="{BA74566C-6DC7-4580-B502-04995E54DBEB}" type="presParOf" srcId="{E121F4E3-25E0-4CA9-8F39-249C9571DCD4}" destId="{0AE1E881-74BA-4FEA-B970-D2DD3E5BF724}" srcOrd="1" destOrd="0" presId="urn:microsoft.com/office/officeart/2005/8/layout/matrix3"/>
    <dgm:cxn modelId="{6C257CCC-728E-4B29-AB7F-7E34C7F3E97B}" type="presParOf" srcId="{E121F4E3-25E0-4CA9-8F39-249C9571DCD4}" destId="{17D42687-6FF6-4D5D-8ECA-F4C79BFB2215}" srcOrd="2" destOrd="0" presId="urn:microsoft.com/office/officeart/2005/8/layout/matrix3"/>
    <dgm:cxn modelId="{B2F1B897-6867-4EF5-9961-7F65FD43A59C}" type="presParOf" srcId="{E121F4E3-25E0-4CA9-8F39-249C9571DCD4}" destId="{CABFE5C8-A40E-405C-AC2B-4C5F141B2498}" srcOrd="3" destOrd="0" presId="urn:microsoft.com/office/officeart/2005/8/layout/matrix3"/>
    <dgm:cxn modelId="{BC38A7EA-7BE7-4201-869F-BA5B36860262}" type="presParOf" srcId="{E121F4E3-25E0-4CA9-8F39-249C9571DCD4}" destId="{6F67DAD8-B3A7-4B7D-9526-EF18D94D750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7B6B30-B477-47ED-BD1C-599F9B0A4E4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8BFD08-30AE-48C6-886F-102EBC7332B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97FB8FC3-7A3F-46CE-B73D-9740020CA262}" type="parTrans" cxnId="{E6774D82-5FA7-4DD0-9F61-24B7AD5F11C1}">
      <dgm:prSet/>
      <dgm:spPr/>
      <dgm:t>
        <a:bodyPr/>
        <a:lstStyle/>
        <a:p>
          <a:endParaRPr lang="ru-RU"/>
        </a:p>
      </dgm:t>
    </dgm:pt>
    <dgm:pt modelId="{13361EA7-1A3D-4108-8D89-C73D772EAAAE}" type="sibTrans" cxnId="{E6774D82-5FA7-4DD0-9F61-24B7AD5F11C1}">
      <dgm:prSet/>
      <dgm:spPr/>
      <dgm:t>
        <a:bodyPr/>
        <a:lstStyle/>
        <a:p>
          <a:endParaRPr lang="ru-RU"/>
        </a:p>
      </dgm:t>
    </dgm:pt>
    <dgm:pt modelId="{3EA65718-F37C-40DF-BC3B-69047221754C}">
      <dgm:prSet phldrT="[Текст]" custT="1"/>
      <dgm:spPr>
        <a:solidFill>
          <a:schemeClr val="accent6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0" i="0" dirty="0" err="1" smtClean="0"/>
            <a:t>Блокчейн</a:t>
          </a:r>
          <a:r>
            <a:rPr lang="ru-RU" sz="1600" b="0" i="0" dirty="0" smtClean="0"/>
            <a:t> - долгосрочный тренд, который в скором времени может стать определяющим для </a:t>
          </a:r>
          <a:r>
            <a:rPr lang="ru-RU" sz="1600" b="0" i="0" dirty="0" err="1" smtClean="0"/>
            <a:t>финтех</a:t>
          </a:r>
          <a:r>
            <a:rPr lang="ru-RU" sz="1600" b="0" i="0" dirty="0" smtClean="0"/>
            <a:t>-отрасли. Технология распределенного реестра уже не ассоциируется исключительно с </a:t>
          </a:r>
          <a:r>
            <a:rPr lang="ru-RU" sz="1600" b="0" i="0" dirty="0" err="1" smtClean="0"/>
            <a:t>криптовалютами</a:t>
          </a:r>
          <a:r>
            <a:rPr lang="ru-RU" sz="1600" b="0" i="0" dirty="0" smtClean="0"/>
            <a:t>. Сегодня </a:t>
          </a:r>
          <a:r>
            <a:rPr lang="ru-RU" sz="1600" b="0" i="0" dirty="0" err="1" smtClean="0"/>
            <a:t>блокчейн</a:t>
          </a:r>
          <a:r>
            <a:rPr lang="ru-RU" sz="1600" b="0" i="0" dirty="0" smtClean="0"/>
            <a:t> пробуют внедрить во все сферы, где необходимы прозрачность, безопасность и контроль сделок.</a:t>
          </a:r>
          <a:endParaRPr lang="ru-RU" sz="1600" dirty="0"/>
        </a:p>
      </dgm:t>
    </dgm:pt>
    <dgm:pt modelId="{BA77F47A-EFC6-4596-8E7B-CA4042D226D5}" type="parTrans" cxnId="{93FC7F3C-74F0-490E-8B06-B51EFC080527}">
      <dgm:prSet/>
      <dgm:spPr/>
      <dgm:t>
        <a:bodyPr/>
        <a:lstStyle/>
        <a:p>
          <a:endParaRPr lang="ru-RU"/>
        </a:p>
      </dgm:t>
    </dgm:pt>
    <dgm:pt modelId="{36469FD5-362A-451E-8230-A7502E235DEB}" type="sibTrans" cxnId="{93FC7F3C-74F0-490E-8B06-B51EFC080527}">
      <dgm:prSet/>
      <dgm:spPr/>
      <dgm:t>
        <a:bodyPr/>
        <a:lstStyle/>
        <a:p>
          <a:endParaRPr lang="ru-RU"/>
        </a:p>
      </dgm:t>
    </dgm:pt>
    <dgm:pt modelId="{A55D70CB-4AAE-45D1-A19F-3069A323C383}">
      <dgm:prSet phldrT="[Текст]" custT="1"/>
      <dgm:spPr>
        <a:solidFill>
          <a:schemeClr val="accent6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0" i="0" dirty="0" smtClean="0">
              <a:solidFill>
                <a:srgbClr val="FF0000"/>
              </a:solidFill>
            </a:rPr>
            <a:t>Как считают эксперты, качество </a:t>
          </a:r>
          <a:r>
            <a:rPr lang="ru-RU" sz="1600" b="0" i="0" dirty="0" err="1" smtClean="0">
              <a:solidFill>
                <a:srgbClr val="FF0000"/>
              </a:solidFill>
            </a:rPr>
            <a:t>блокчейн</a:t>
          </a:r>
          <a:r>
            <a:rPr lang="ru-RU" sz="1600" b="0" i="0" dirty="0" smtClean="0">
              <a:solidFill>
                <a:srgbClr val="FF0000"/>
              </a:solidFill>
            </a:rPr>
            <a:t>-проектов будет расти, а независимые </a:t>
          </a:r>
          <a:r>
            <a:rPr lang="ru-RU" sz="1600" b="0" i="0" dirty="0" err="1" smtClean="0">
              <a:solidFill>
                <a:srgbClr val="FF0000"/>
              </a:solidFill>
            </a:rPr>
            <a:t>стартапы</a:t>
          </a:r>
          <a:r>
            <a:rPr lang="ru-RU" sz="1600" b="0" i="0" dirty="0" smtClean="0">
              <a:solidFill>
                <a:srgbClr val="FF0000"/>
              </a:solidFill>
            </a:rPr>
            <a:t> будут конкурировать с крупным бизнесом: банками, операторами платежей, логистическими и страховыми компаниями.</a:t>
          </a:r>
          <a:endParaRPr lang="ru-RU" sz="1600" dirty="0">
            <a:solidFill>
              <a:srgbClr val="FF0000"/>
            </a:solidFill>
          </a:endParaRPr>
        </a:p>
      </dgm:t>
    </dgm:pt>
    <dgm:pt modelId="{BD57E5C4-85C1-4190-89F4-EC2AECDB0D0D}" type="parTrans" cxnId="{03E87271-2EF0-47B2-828B-625F8F3369D6}">
      <dgm:prSet/>
      <dgm:spPr/>
      <dgm:t>
        <a:bodyPr/>
        <a:lstStyle/>
        <a:p>
          <a:endParaRPr lang="ru-RU"/>
        </a:p>
      </dgm:t>
    </dgm:pt>
    <dgm:pt modelId="{0F952346-AC88-46E7-8DF6-9CD7D8C40CC8}" type="sibTrans" cxnId="{03E87271-2EF0-47B2-828B-625F8F3369D6}">
      <dgm:prSet/>
      <dgm:spPr/>
      <dgm:t>
        <a:bodyPr/>
        <a:lstStyle/>
        <a:p>
          <a:endParaRPr lang="ru-RU"/>
        </a:p>
      </dgm:t>
    </dgm:pt>
    <dgm:pt modelId="{BD23C39B-DFE9-41E1-946D-3893D74619E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06444BA6-4344-4669-BD3D-D03603C60B61}" type="parTrans" cxnId="{B7BD0575-88FA-4AB5-9BD7-8895FD25B08C}">
      <dgm:prSet/>
      <dgm:spPr/>
      <dgm:t>
        <a:bodyPr/>
        <a:lstStyle/>
        <a:p>
          <a:endParaRPr lang="ru-RU"/>
        </a:p>
      </dgm:t>
    </dgm:pt>
    <dgm:pt modelId="{086BFA31-B362-4663-B182-F4D05FD7DEA2}" type="sibTrans" cxnId="{B7BD0575-88FA-4AB5-9BD7-8895FD25B08C}">
      <dgm:prSet/>
      <dgm:spPr/>
      <dgm:t>
        <a:bodyPr/>
        <a:lstStyle/>
        <a:p>
          <a:endParaRPr lang="ru-RU"/>
        </a:p>
      </dgm:t>
    </dgm:pt>
    <dgm:pt modelId="{EDB612B2-D7BB-48C5-8440-11825520AB38}">
      <dgm:prSet phldrT="[Текст]" custT="1"/>
      <dgm:spPr>
        <a:solidFill>
          <a:schemeClr val="accent3">
            <a:lumMod val="40000"/>
            <a:lumOff val="60000"/>
            <a:alpha val="89804"/>
          </a:schemeClr>
        </a:solidFill>
      </dgm:spPr>
      <dgm:t>
        <a:bodyPr/>
        <a:lstStyle/>
        <a:p>
          <a:r>
            <a:rPr lang="ru-RU" sz="1800" b="0" i="1" dirty="0" smtClean="0">
              <a:solidFill>
                <a:schemeClr val="tx1"/>
              </a:solidFill>
            </a:rPr>
            <a:t>Основные усилия будут сконцентрированы на том, чтобы сделать </a:t>
          </a:r>
          <a:r>
            <a:rPr lang="ru-RU" sz="1800" b="0" i="1" dirty="0" err="1" smtClean="0">
              <a:solidFill>
                <a:schemeClr val="tx1"/>
              </a:solidFill>
            </a:rPr>
            <a:t>блокчейн</a:t>
          </a:r>
          <a:r>
            <a:rPr lang="ru-RU" sz="1800" b="0" i="1" dirty="0" smtClean="0">
              <a:solidFill>
                <a:schemeClr val="tx1"/>
              </a:solidFill>
            </a:rPr>
            <a:t> технически более приспособленным к реальному миру: более дешевым, быстрым, эффективным. Уже потом могут появиться реальные практические кейсы</a:t>
          </a:r>
          <a:endParaRPr lang="ru-RU" sz="1800" dirty="0">
            <a:solidFill>
              <a:schemeClr val="tx1"/>
            </a:solidFill>
          </a:endParaRPr>
        </a:p>
      </dgm:t>
    </dgm:pt>
    <dgm:pt modelId="{8A4ADEA5-35F2-4047-A6D2-6AD3DD2DD73B}" type="parTrans" cxnId="{418A716B-B6AD-4527-963D-C92BD9329D0E}">
      <dgm:prSet/>
      <dgm:spPr/>
      <dgm:t>
        <a:bodyPr/>
        <a:lstStyle/>
        <a:p>
          <a:endParaRPr lang="ru-RU"/>
        </a:p>
      </dgm:t>
    </dgm:pt>
    <dgm:pt modelId="{823A94CC-7B9E-4CAE-9A4E-920F24A3AE32}" type="sibTrans" cxnId="{418A716B-B6AD-4527-963D-C92BD9329D0E}">
      <dgm:prSet/>
      <dgm:spPr/>
      <dgm:t>
        <a:bodyPr/>
        <a:lstStyle/>
        <a:p>
          <a:endParaRPr lang="ru-RU"/>
        </a:p>
      </dgm:t>
    </dgm:pt>
    <dgm:pt modelId="{735941A0-FFB6-4AC8-8CCB-CB597C3A12EF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0E2BF5C5-DA44-4642-A680-46395C389845}" type="parTrans" cxnId="{CE9B0765-344E-4305-BA39-D639AE0BDA09}">
      <dgm:prSet/>
      <dgm:spPr/>
      <dgm:t>
        <a:bodyPr/>
        <a:lstStyle/>
        <a:p>
          <a:endParaRPr lang="ru-RU"/>
        </a:p>
      </dgm:t>
    </dgm:pt>
    <dgm:pt modelId="{F39D9BF3-7F6D-48E5-9289-E333613CCC2A}" type="sibTrans" cxnId="{CE9B0765-344E-4305-BA39-D639AE0BDA09}">
      <dgm:prSet/>
      <dgm:spPr/>
      <dgm:t>
        <a:bodyPr/>
        <a:lstStyle/>
        <a:p>
          <a:endParaRPr lang="ru-RU"/>
        </a:p>
      </dgm:t>
    </dgm:pt>
    <dgm:pt modelId="{10578DB7-B4BE-41E9-9CFD-76BAAF9673C3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</a:rPr>
            <a:t>А вот рынок ICO может столкнуться с изменениями. Эксперты прогнозируют спад бума размещений </a:t>
          </a:r>
          <a:r>
            <a:rPr lang="ru-RU" sz="1800" b="0" i="0" dirty="0" err="1" smtClean="0">
              <a:solidFill>
                <a:schemeClr val="tx1"/>
              </a:solidFill>
            </a:rPr>
            <a:t>стартапов</a:t>
          </a:r>
          <a:r>
            <a:rPr lang="ru-RU" sz="1800" b="0" i="0" dirty="0" smtClean="0">
              <a:solidFill>
                <a:schemeClr val="tx1"/>
              </a:solidFill>
            </a:rPr>
            <a:t> - они практически исчерпали свой лимит доверия. С другой стороны, ICO может стать способом привлечения капитала для крупных компаний.</a:t>
          </a:r>
          <a:endParaRPr lang="ru-RU" sz="1800" dirty="0"/>
        </a:p>
      </dgm:t>
    </dgm:pt>
    <dgm:pt modelId="{A90F23FB-C2E7-4E6A-BFA4-5772F57E38EA}" type="parTrans" cxnId="{120504BB-6F64-4544-A0F4-A3FB6EF29849}">
      <dgm:prSet/>
      <dgm:spPr/>
      <dgm:t>
        <a:bodyPr/>
        <a:lstStyle/>
        <a:p>
          <a:endParaRPr lang="ru-RU"/>
        </a:p>
      </dgm:t>
    </dgm:pt>
    <dgm:pt modelId="{A4E75849-FD62-4106-8992-A07030BFF563}" type="sibTrans" cxnId="{120504BB-6F64-4544-A0F4-A3FB6EF29849}">
      <dgm:prSet/>
      <dgm:spPr/>
      <dgm:t>
        <a:bodyPr/>
        <a:lstStyle/>
        <a:p>
          <a:endParaRPr lang="ru-RU"/>
        </a:p>
      </dgm:t>
    </dgm:pt>
    <dgm:pt modelId="{B91065B4-F06E-4A1E-BB59-BD2ED974BE8D}" type="pres">
      <dgm:prSet presAssocID="{A27B6B30-B477-47ED-BD1C-599F9B0A4E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AE2147-E8CF-44F4-846F-93ECBD15F3A9}" type="pres">
      <dgm:prSet presAssocID="{348BFD08-30AE-48C6-886F-102EBC7332B4}" presName="composite" presStyleCnt="0"/>
      <dgm:spPr/>
    </dgm:pt>
    <dgm:pt modelId="{7BD3BEF2-2648-4563-B53B-CA2D53C1CF94}" type="pres">
      <dgm:prSet presAssocID="{348BFD08-30AE-48C6-886F-102EBC7332B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4D1D0-5FFA-4AE4-A5BD-62B5F4BB4AA6}" type="pres">
      <dgm:prSet presAssocID="{348BFD08-30AE-48C6-886F-102EBC7332B4}" presName="descendantText" presStyleLbl="alignAcc1" presStyleIdx="0" presStyleCnt="3" custScaleY="167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0FA2B-60EC-4279-8D80-338E38AAC7ED}" type="pres">
      <dgm:prSet presAssocID="{13361EA7-1A3D-4108-8D89-C73D772EAAAE}" presName="sp" presStyleCnt="0"/>
      <dgm:spPr/>
    </dgm:pt>
    <dgm:pt modelId="{1C110A10-88CD-4154-BDF5-22741E7E95CF}" type="pres">
      <dgm:prSet presAssocID="{BD23C39B-DFE9-41E1-946D-3893D74619E2}" presName="composite" presStyleCnt="0"/>
      <dgm:spPr/>
    </dgm:pt>
    <dgm:pt modelId="{5844A0CC-12AD-4B0E-8A77-02946CFC1B00}" type="pres">
      <dgm:prSet presAssocID="{BD23C39B-DFE9-41E1-946D-3893D74619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D0B67-0C19-453D-B4E4-BD250F3942C1}" type="pres">
      <dgm:prSet presAssocID="{BD23C39B-DFE9-41E1-946D-3893D74619E2}" presName="descendantText" presStyleLbl="alignAcc1" presStyleIdx="1" presStyleCnt="3" custLinFactNeighborX="0" custLinFactNeighborY="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78B99-245F-4609-8D29-89DF738DA101}" type="pres">
      <dgm:prSet presAssocID="{086BFA31-B362-4663-B182-F4D05FD7DEA2}" presName="sp" presStyleCnt="0"/>
      <dgm:spPr/>
    </dgm:pt>
    <dgm:pt modelId="{D1AF6500-414E-404A-8EA7-3AF7DF15AC23}" type="pres">
      <dgm:prSet presAssocID="{735941A0-FFB6-4AC8-8CCB-CB597C3A12EF}" presName="composite" presStyleCnt="0"/>
      <dgm:spPr/>
    </dgm:pt>
    <dgm:pt modelId="{9BB59776-2F77-4500-8E37-E84EBFA7791A}" type="pres">
      <dgm:prSet presAssocID="{735941A0-FFB6-4AC8-8CCB-CB597C3A12E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2EB9A-60DE-4A8C-909E-F329861B6A83}" type="pres">
      <dgm:prSet presAssocID="{735941A0-FFB6-4AC8-8CCB-CB597C3A12EF}" presName="descendantText" presStyleLbl="alignAcc1" presStyleIdx="2" presStyleCnt="3" custLinFactNeighborX="0" custLinFactNeighborY="30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3E0324-FEAA-4377-ABAE-F7A17F39EA40}" type="presOf" srcId="{BD23C39B-DFE9-41E1-946D-3893D74619E2}" destId="{5844A0CC-12AD-4B0E-8A77-02946CFC1B00}" srcOrd="0" destOrd="0" presId="urn:microsoft.com/office/officeart/2005/8/layout/chevron2"/>
    <dgm:cxn modelId="{2923FF66-5502-4EFF-B221-0541C65A3D1F}" type="presOf" srcId="{10578DB7-B4BE-41E9-9CFD-76BAAF9673C3}" destId="{3C62EB9A-60DE-4A8C-909E-F329861B6A83}" srcOrd="0" destOrd="0" presId="urn:microsoft.com/office/officeart/2005/8/layout/chevron2"/>
    <dgm:cxn modelId="{418A716B-B6AD-4527-963D-C92BD9329D0E}" srcId="{BD23C39B-DFE9-41E1-946D-3893D74619E2}" destId="{EDB612B2-D7BB-48C5-8440-11825520AB38}" srcOrd="0" destOrd="0" parTransId="{8A4ADEA5-35F2-4047-A6D2-6AD3DD2DD73B}" sibTransId="{823A94CC-7B9E-4CAE-9A4E-920F24A3AE32}"/>
    <dgm:cxn modelId="{85918F4C-19CC-427A-A0C0-FC39E2147B23}" type="presOf" srcId="{348BFD08-30AE-48C6-886F-102EBC7332B4}" destId="{7BD3BEF2-2648-4563-B53B-CA2D53C1CF94}" srcOrd="0" destOrd="0" presId="urn:microsoft.com/office/officeart/2005/8/layout/chevron2"/>
    <dgm:cxn modelId="{0B00F2A3-3055-4D90-97C8-1B19B591E039}" type="presOf" srcId="{A27B6B30-B477-47ED-BD1C-599F9B0A4E41}" destId="{B91065B4-F06E-4A1E-BB59-BD2ED974BE8D}" srcOrd="0" destOrd="0" presId="urn:microsoft.com/office/officeart/2005/8/layout/chevron2"/>
    <dgm:cxn modelId="{BB454F75-EB0F-439A-B7AD-D7DE88E66D33}" type="presOf" srcId="{A55D70CB-4AAE-45D1-A19F-3069A323C383}" destId="{DB84D1D0-5FFA-4AE4-A5BD-62B5F4BB4AA6}" srcOrd="0" destOrd="1" presId="urn:microsoft.com/office/officeart/2005/8/layout/chevron2"/>
    <dgm:cxn modelId="{93FC7F3C-74F0-490E-8B06-B51EFC080527}" srcId="{348BFD08-30AE-48C6-886F-102EBC7332B4}" destId="{3EA65718-F37C-40DF-BC3B-69047221754C}" srcOrd="0" destOrd="0" parTransId="{BA77F47A-EFC6-4596-8E7B-CA4042D226D5}" sibTransId="{36469FD5-362A-451E-8230-A7502E235DEB}"/>
    <dgm:cxn modelId="{B7BD0575-88FA-4AB5-9BD7-8895FD25B08C}" srcId="{A27B6B30-B477-47ED-BD1C-599F9B0A4E41}" destId="{BD23C39B-DFE9-41E1-946D-3893D74619E2}" srcOrd="1" destOrd="0" parTransId="{06444BA6-4344-4669-BD3D-D03603C60B61}" sibTransId="{086BFA31-B362-4663-B182-F4D05FD7DEA2}"/>
    <dgm:cxn modelId="{03E87271-2EF0-47B2-828B-625F8F3369D6}" srcId="{348BFD08-30AE-48C6-886F-102EBC7332B4}" destId="{A55D70CB-4AAE-45D1-A19F-3069A323C383}" srcOrd="1" destOrd="0" parTransId="{BD57E5C4-85C1-4190-89F4-EC2AECDB0D0D}" sibTransId="{0F952346-AC88-46E7-8DF6-9CD7D8C40CC8}"/>
    <dgm:cxn modelId="{1E1A599A-DD41-4A29-AED2-C32E2180A33B}" type="presOf" srcId="{EDB612B2-D7BB-48C5-8440-11825520AB38}" destId="{9E7D0B67-0C19-453D-B4E4-BD250F3942C1}" srcOrd="0" destOrd="0" presId="urn:microsoft.com/office/officeart/2005/8/layout/chevron2"/>
    <dgm:cxn modelId="{CE9B0765-344E-4305-BA39-D639AE0BDA09}" srcId="{A27B6B30-B477-47ED-BD1C-599F9B0A4E41}" destId="{735941A0-FFB6-4AC8-8CCB-CB597C3A12EF}" srcOrd="2" destOrd="0" parTransId="{0E2BF5C5-DA44-4642-A680-46395C389845}" sibTransId="{F39D9BF3-7F6D-48E5-9289-E333613CCC2A}"/>
    <dgm:cxn modelId="{0029D47A-1497-4166-A325-FD70394F268D}" type="presOf" srcId="{735941A0-FFB6-4AC8-8CCB-CB597C3A12EF}" destId="{9BB59776-2F77-4500-8E37-E84EBFA7791A}" srcOrd="0" destOrd="0" presId="urn:microsoft.com/office/officeart/2005/8/layout/chevron2"/>
    <dgm:cxn modelId="{7630244B-FF4B-42B1-9B92-B36EEEB82BF1}" type="presOf" srcId="{3EA65718-F37C-40DF-BC3B-69047221754C}" destId="{DB84D1D0-5FFA-4AE4-A5BD-62B5F4BB4AA6}" srcOrd="0" destOrd="0" presId="urn:microsoft.com/office/officeart/2005/8/layout/chevron2"/>
    <dgm:cxn modelId="{120504BB-6F64-4544-A0F4-A3FB6EF29849}" srcId="{735941A0-FFB6-4AC8-8CCB-CB597C3A12EF}" destId="{10578DB7-B4BE-41E9-9CFD-76BAAF9673C3}" srcOrd="0" destOrd="0" parTransId="{A90F23FB-C2E7-4E6A-BFA4-5772F57E38EA}" sibTransId="{A4E75849-FD62-4106-8992-A07030BFF563}"/>
    <dgm:cxn modelId="{E6774D82-5FA7-4DD0-9F61-24B7AD5F11C1}" srcId="{A27B6B30-B477-47ED-BD1C-599F9B0A4E41}" destId="{348BFD08-30AE-48C6-886F-102EBC7332B4}" srcOrd="0" destOrd="0" parTransId="{97FB8FC3-7A3F-46CE-B73D-9740020CA262}" sibTransId="{13361EA7-1A3D-4108-8D89-C73D772EAAAE}"/>
    <dgm:cxn modelId="{3712E76A-18DF-4233-8773-79943DF5E7AA}" type="presParOf" srcId="{B91065B4-F06E-4A1E-BB59-BD2ED974BE8D}" destId="{A9AE2147-E8CF-44F4-846F-93ECBD15F3A9}" srcOrd="0" destOrd="0" presId="urn:microsoft.com/office/officeart/2005/8/layout/chevron2"/>
    <dgm:cxn modelId="{0FEB3FE6-87F9-4421-B94A-5BD9E75888B7}" type="presParOf" srcId="{A9AE2147-E8CF-44F4-846F-93ECBD15F3A9}" destId="{7BD3BEF2-2648-4563-B53B-CA2D53C1CF94}" srcOrd="0" destOrd="0" presId="urn:microsoft.com/office/officeart/2005/8/layout/chevron2"/>
    <dgm:cxn modelId="{F598635E-9B2F-43A5-969C-84AEC19DE674}" type="presParOf" srcId="{A9AE2147-E8CF-44F4-846F-93ECBD15F3A9}" destId="{DB84D1D0-5FFA-4AE4-A5BD-62B5F4BB4AA6}" srcOrd="1" destOrd="0" presId="urn:microsoft.com/office/officeart/2005/8/layout/chevron2"/>
    <dgm:cxn modelId="{93323773-9F61-487C-99BD-7FE5286AF366}" type="presParOf" srcId="{B91065B4-F06E-4A1E-BB59-BD2ED974BE8D}" destId="{A6A0FA2B-60EC-4279-8D80-338E38AAC7ED}" srcOrd="1" destOrd="0" presId="urn:microsoft.com/office/officeart/2005/8/layout/chevron2"/>
    <dgm:cxn modelId="{028C84DE-C61D-4F02-8A05-70AAC3E06367}" type="presParOf" srcId="{B91065B4-F06E-4A1E-BB59-BD2ED974BE8D}" destId="{1C110A10-88CD-4154-BDF5-22741E7E95CF}" srcOrd="2" destOrd="0" presId="urn:microsoft.com/office/officeart/2005/8/layout/chevron2"/>
    <dgm:cxn modelId="{1F35D747-72F1-40EF-8526-EE9CF1607C81}" type="presParOf" srcId="{1C110A10-88CD-4154-BDF5-22741E7E95CF}" destId="{5844A0CC-12AD-4B0E-8A77-02946CFC1B00}" srcOrd="0" destOrd="0" presId="urn:microsoft.com/office/officeart/2005/8/layout/chevron2"/>
    <dgm:cxn modelId="{20D7825D-C2BF-435E-BF22-57901B2E73E6}" type="presParOf" srcId="{1C110A10-88CD-4154-BDF5-22741E7E95CF}" destId="{9E7D0B67-0C19-453D-B4E4-BD250F3942C1}" srcOrd="1" destOrd="0" presId="urn:microsoft.com/office/officeart/2005/8/layout/chevron2"/>
    <dgm:cxn modelId="{C5DACAA1-AAC6-4A6B-B905-6215B5D74BAC}" type="presParOf" srcId="{B91065B4-F06E-4A1E-BB59-BD2ED974BE8D}" destId="{E8B78B99-245F-4609-8D29-89DF738DA101}" srcOrd="3" destOrd="0" presId="urn:microsoft.com/office/officeart/2005/8/layout/chevron2"/>
    <dgm:cxn modelId="{3AB575B5-44BD-4BF9-9BCC-0C04E815CD6F}" type="presParOf" srcId="{B91065B4-F06E-4A1E-BB59-BD2ED974BE8D}" destId="{D1AF6500-414E-404A-8EA7-3AF7DF15AC23}" srcOrd="4" destOrd="0" presId="urn:microsoft.com/office/officeart/2005/8/layout/chevron2"/>
    <dgm:cxn modelId="{988B45D8-E09E-48AD-88E5-80A2C56DD0D3}" type="presParOf" srcId="{D1AF6500-414E-404A-8EA7-3AF7DF15AC23}" destId="{9BB59776-2F77-4500-8E37-E84EBFA7791A}" srcOrd="0" destOrd="0" presId="urn:microsoft.com/office/officeart/2005/8/layout/chevron2"/>
    <dgm:cxn modelId="{8B8C8602-178B-4537-994A-62292BCFFACE}" type="presParOf" srcId="{D1AF6500-414E-404A-8EA7-3AF7DF15AC23}" destId="{3C62EB9A-60DE-4A8C-909E-F329861B6A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87CFF5-3F6D-48D8-AFF7-474CCF8E657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00BD8E2-11CE-45D5-9B36-C969788356CF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1600" b="0" i="0" dirty="0" smtClean="0">
              <a:solidFill>
                <a:schemeClr val="tx1"/>
              </a:solidFill>
            </a:rPr>
            <a:t>Применение в </a:t>
          </a:r>
          <a:r>
            <a:rPr lang="ru-RU" sz="1600" b="0" i="0" dirty="0" err="1" smtClean="0">
              <a:solidFill>
                <a:schemeClr val="tx1"/>
              </a:solidFill>
            </a:rPr>
            <a:t>финтех</a:t>
          </a:r>
          <a:r>
            <a:rPr lang="ru-RU" sz="1600" b="0" i="0" dirty="0" smtClean="0">
              <a:solidFill>
                <a:schemeClr val="tx1"/>
              </a:solidFill>
            </a:rPr>
            <a:t>-индустрии ИС и связанных с ним технологий - ключевой тренд развития отрасли. Искусственный интеллект позволяет обрабатывать огромные массивы информации и помогает создавать решения на основе анализа данных.</a:t>
          </a:r>
          <a:endParaRPr lang="ru-RU" sz="1600" dirty="0">
            <a:solidFill>
              <a:schemeClr val="tx1"/>
            </a:solidFill>
          </a:endParaRPr>
        </a:p>
      </dgm:t>
    </dgm:pt>
    <dgm:pt modelId="{CFE5BF31-DD55-419F-8C05-A0B89629B520}" type="parTrans" cxnId="{05930708-56BF-48C9-99B5-7CE619BEC480}">
      <dgm:prSet/>
      <dgm:spPr/>
      <dgm:t>
        <a:bodyPr/>
        <a:lstStyle/>
        <a:p>
          <a:endParaRPr lang="ru-RU"/>
        </a:p>
      </dgm:t>
    </dgm:pt>
    <dgm:pt modelId="{C963854F-5565-4096-82DF-D451D24A5175}" type="sibTrans" cxnId="{05930708-56BF-48C9-99B5-7CE619BEC480}">
      <dgm:prSet/>
      <dgm:spPr/>
      <dgm:t>
        <a:bodyPr/>
        <a:lstStyle/>
        <a:p>
          <a:endParaRPr lang="ru-RU"/>
        </a:p>
      </dgm:t>
    </dgm:pt>
    <dgm:pt modelId="{DB738AAD-6558-446A-AA68-496FA5438DC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0" i="1" dirty="0" smtClean="0"/>
            <a:t>Для создания новых продуктов разработчики активно используют нейронные сети, машинное обучение, обработку естественного языка и другие технологии. С их помощью появляются онлайн-консультанты, чат-боты, сервисы рекомендаций.</a:t>
          </a:r>
          <a:endParaRPr lang="ru-RU" sz="1600" dirty="0"/>
        </a:p>
      </dgm:t>
    </dgm:pt>
    <dgm:pt modelId="{73A6D565-24B4-4D64-93EC-0FC610ECAA9D}" type="parTrans" cxnId="{F190D788-AA19-4DDD-822B-98C72C5C12C0}">
      <dgm:prSet/>
      <dgm:spPr/>
      <dgm:t>
        <a:bodyPr/>
        <a:lstStyle/>
        <a:p>
          <a:endParaRPr lang="ru-RU"/>
        </a:p>
      </dgm:t>
    </dgm:pt>
    <dgm:pt modelId="{30C79711-4579-46A1-9C4A-8CFFB4ADEB2B}" type="sibTrans" cxnId="{F190D788-AA19-4DDD-822B-98C72C5C12C0}">
      <dgm:prSet/>
      <dgm:spPr/>
      <dgm:t>
        <a:bodyPr/>
        <a:lstStyle/>
        <a:p>
          <a:endParaRPr lang="ru-RU"/>
        </a:p>
      </dgm:t>
    </dgm:pt>
    <dgm:pt modelId="{FD4CED7A-0E3F-458E-B923-86A26B4CB3E2}">
      <dgm:prSet phldrT="[Текст]" custT="1"/>
      <dgm:spPr>
        <a:solidFill>
          <a:srgbClr val="CC99FF"/>
        </a:solidFill>
      </dgm:spPr>
      <dgm:t>
        <a:bodyPr/>
        <a:lstStyle/>
        <a:p>
          <a:r>
            <a:rPr lang="ru-RU" sz="1800" b="0" i="0" dirty="0" smtClean="0">
              <a:solidFill>
                <a:schemeClr val="tx1"/>
              </a:solidFill>
            </a:rPr>
            <a:t>Среди самых востребованных продуктов - голосовые помощники и диалоговые системы. </a:t>
          </a:r>
          <a:r>
            <a:rPr lang="ru-RU" sz="1800" b="1" i="1" u="sng" dirty="0" smtClean="0">
              <a:solidFill>
                <a:srgbClr val="FF0000"/>
              </a:solidFill>
            </a:rPr>
            <a:t>Яркие примеры</a:t>
          </a:r>
          <a:r>
            <a:rPr lang="ru-RU" sz="1800" b="0" i="0" dirty="0" smtClean="0">
              <a:solidFill>
                <a:schemeClr val="tx1"/>
              </a:solidFill>
            </a:rPr>
            <a:t>: веб-помощник </a:t>
          </a:r>
          <a:r>
            <a:rPr lang="en-US" sz="1800" b="0" i="0" dirty="0" err="1" smtClean="0">
              <a:solidFill>
                <a:schemeClr val="tx1"/>
              </a:solidFill>
            </a:rPr>
            <a:t>Ninaa</a:t>
          </a:r>
          <a:r>
            <a:rPr lang="ru-RU" sz="1800" b="0" i="0" dirty="0" smtClean="0">
              <a:solidFill>
                <a:schemeClr val="tx1"/>
              </a:solidFill>
            </a:rPr>
            <a:t> от </a:t>
          </a:r>
          <a:r>
            <a:rPr lang="ru-RU" sz="1800" b="0" i="0" dirty="0" err="1" smtClean="0">
              <a:solidFill>
                <a:schemeClr val="tx1"/>
              </a:solidFill>
            </a:rPr>
            <a:t>Swedbank</a:t>
          </a:r>
          <a:r>
            <a:rPr lang="ru-RU" sz="1800" b="0" i="0" dirty="0" smtClean="0">
              <a:solidFill>
                <a:schemeClr val="tx1"/>
              </a:solidFill>
            </a:rPr>
            <a:t>, чат-боты </a:t>
          </a:r>
          <a:r>
            <a:rPr lang="en-US" sz="1800" b="0" i="0" dirty="0" smtClean="0">
              <a:solidFill>
                <a:schemeClr val="tx1"/>
              </a:solidFill>
            </a:rPr>
            <a:t>Erica</a:t>
          </a:r>
          <a:r>
            <a:rPr lang="ru-RU" sz="1800" b="0" i="0" dirty="0" smtClean="0">
              <a:solidFill>
                <a:schemeClr val="tx1"/>
              </a:solidFill>
            </a:rPr>
            <a:t> от </a:t>
          </a:r>
          <a:r>
            <a:rPr lang="ru-RU" sz="1800" b="0" i="0" dirty="0" err="1" smtClean="0">
              <a:solidFill>
                <a:schemeClr val="tx1"/>
              </a:solidFill>
            </a:rPr>
            <a:t>Bank</a:t>
          </a:r>
          <a:r>
            <a:rPr lang="ru-RU" sz="1800" b="0" i="0" dirty="0" smtClean="0">
              <a:solidFill>
                <a:schemeClr val="tx1"/>
              </a:solidFill>
            </a:rPr>
            <a:t> </a:t>
          </a:r>
          <a:r>
            <a:rPr lang="ru-RU" sz="1800" b="0" i="0" dirty="0" err="1" smtClean="0">
              <a:solidFill>
                <a:schemeClr val="tx1"/>
              </a:solidFill>
            </a:rPr>
            <a:t>of</a:t>
          </a:r>
          <a:r>
            <a:rPr lang="ru-RU" sz="1800" b="0" i="0" dirty="0" smtClean="0">
              <a:solidFill>
                <a:schemeClr val="tx1"/>
              </a:solidFill>
            </a:rPr>
            <a:t> </a:t>
          </a:r>
          <a:r>
            <a:rPr lang="ru-RU" sz="1800" b="0" i="0" dirty="0" err="1" smtClean="0">
              <a:solidFill>
                <a:schemeClr val="tx1"/>
              </a:solidFill>
            </a:rPr>
            <a:t>America</a:t>
          </a:r>
          <a:r>
            <a:rPr lang="ru-RU" sz="1800" b="0" i="0" dirty="0" smtClean="0">
              <a:solidFill>
                <a:schemeClr val="tx1"/>
              </a:solidFill>
            </a:rPr>
            <a:t> и </a:t>
          </a:r>
          <a:r>
            <a:rPr lang="ru-RU" sz="1800" b="0" i="0" dirty="0" err="1" smtClean="0">
              <a:solidFill>
                <a:schemeClr val="tx1"/>
              </a:solidFill>
            </a:rPr>
            <a:t>Eno</a:t>
          </a:r>
          <a:r>
            <a:rPr lang="ru-RU" sz="1800" b="0" i="0" dirty="0" smtClean="0">
              <a:solidFill>
                <a:schemeClr val="tx1"/>
              </a:solidFill>
            </a:rPr>
            <a:t> от </a:t>
          </a:r>
          <a:r>
            <a:rPr lang="ru-RU" sz="1800" b="0" i="0" dirty="0" err="1" smtClean="0">
              <a:solidFill>
                <a:schemeClr val="tx1"/>
              </a:solidFill>
            </a:rPr>
            <a:t>Capital</a:t>
          </a:r>
          <a:r>
            <a:rPr lang="ru-RU" sz="1800" b="0" i="0" dirty="0" smtClean="0">
              <a:solidFill>
                <a:schemeClr val="tx1"/>
              </a:solidFill>
            </a:rPr>
            <a:t> </a:t>
          </a:r>
          <a:r>
            <a:rPr lang="ru-RU" sz="1800" b="0" i="0" dirty="0" err="1" smtClean="0">
              <a:solidFill>
                <a:schemeClr val="tx1"/>
              </a:solidFill>
            </a:rPr>
            <a:t>One</a:t>
          </a:r>
          <a:r>
            <a:rPr lang="ru-RU" sz="1800" b="0" i="0" dirty="0" smtClean="0">
              <a:solidFill>
                <a:schemeClr val="tx1"/>
              </a:solidFill>
            </a:rPr>
            <a:t>. Появляются первые гуманоидные роботы: например, робот </a:t>
          </a:r>
          <a:r>
            <a:rPr lang="en-US" sz="1800" b="0" i="0" dirty="0" smtClean="0">
              <a:solidFill>
                <a:schemeClr val="tx1"/>
              </a:solidFill>
            </a:rPr>
            <a:t>Pepper</a:t>
          </a:r>
          <a:r>
            <a:rPr lang="ru-RU" sz="1800" b="0" i="0" dirty="0" smtClean="0">
              <a:solidFill>
                <a:schemeClr val="tx1"/>
              </a:solidFill>
            </a:rPr>
            <a:t> в </a:t>
          </a:r>
          <a:r>
            <a:rPr lang="ru-RU" sz="1800" b="0" i="0" dirty="0" err="1" smtClean="0">
              <a:solidFill>
                <a:schemeClr val="tx1"/>
              </a:solidFill>
            </a:rPr>
            <a:t>EmiratesNBD</a:t>
          </a:r>
          <a:r>
            <a:rPr lang="ru-RU" sz="1800" b="0" i="0" dirty="0" smtClean="0">
              <a:solidFill>
                <a:schemeClr val="tx1"/>
              </a:solidFill>
            </a:rPr>
            <a:t>. Такие помощники распознают голосовые команды и могут сами вести диалог с клиентом. Виртуальные помощники есть и у российских банков - например, недавно "Тинькофф Банк" </a:t>
          </a:r>
          <a:r>
            <a:rPr lang="ru-RU" sz="1800" b="0" i="0" dirty="0" err="1" smtClean="0">
              <a:solidFill>
                <a:schemeClr val="tx1"/>
              </a:solidFill>
            </a:rPr>
            <a:t>запусил</a:t>
          </a:r>
          <a:r>
            <a:rPr lang="ru-RU" sz="1800" b="0" i="0" dirty="0" smtClean="0">
              <a:solidFill>
                <a:schemeClr val="tx1"/>
              </a:solidFill>
            </a:rPr>
            <a:t> чат-бота для предпринимателей.</a:t>
          </a:r>
          <a:endParaRPr lang="ru-RU" sz="1800" dirty="0">
            <a:solidFill>
              <a:schemeClr val="tx1"/>
            </a:solidFill>
          </a:endParaRPr>
        </a:p>
      </dgm:t>
    </dgm:pt>
    <dgm:pt modelId="{39F3F653-4577-4FCE-A407-9687C1819633}" type="parTrans" cxnId="{6CA5CB76-E190-4F3E-8934-1E326DDE2C6E}">
      <dgm:prSet/>
      <dgm:spPr/>
      <dgm:t>
        <a:bodyPr/>
        <a:lstStyle/>
        <a:p>
          <a:endParaRPr lang="ru-RU"/>
        </a:p>
      </dgm:t>
    </dgm:pt>
    <dgm:pt modelId="{63B29125-98FE-4FC2-A36A-6272CEACD061}" type="sibTrans" cxnId="{6CA5CB76-E190-4F3E-8934-1E326DDE2C6E}">
      <dgm:prSet/>
      <dgm:spPr/>
      <dgm:t>
        <a:bodyPr/>
        <a:lstStyle/>
        <a:p>
          <a:endParaRPr lang="ru-RU"/>
        </a:p>
      </dgm:t>
    </dgm:pt>
    <dgm:pt modelId="{25BF5749-96E5-41E5-B529-EC2F67F537F4}" type="pres">
      <dgm:prSet presAssocID="{2187CFF5-3F6D-48D8-AFF7-474CCF8E657E}" presName="CompostProcess" presStyleCnt="0">
        <dgm:presLayoutVars>
          <dgm:dir/>
          <dgm:resizeHandles val="exact"/>
        </dgm:presLayoutVars>
      </dgm:prSet>
      <dgm:spPr/>
    </dgm:pt>
    <dgm:pt modelId="{F38B10DE-6AEF-4A5A-9A70-BE1F3F2B79AB}" type="pres">
      <dgm:prSet presAssocID="{2187CFF5-3F6D-48D8-AFF7-474CCF8E657E}" presName="arrow" presStyleLbl="bgShp" presStyleIdx="0" presStyleCnt="1" custScaleX="117647" custLinFactNeighborX="7116"/>
      <dgm:spPr/>
    </dgm:pt>
    <dgm:pt modelId="{0D1BC473-8ED1-4414-BD49-C77F7D5B2E8F}" type="pres">
      <dgm:prSet presAssocID="{2187CFF5-3F6D-48D8-AFF7-474CCF8E657E}" presName="linearProcess" presStyleCnt="0"/>
      <dgm:spPr/>
    </dgm:pt>
    <dgm:pt modelId="{2697E043-1A84-4F2A-B7E6-7092DC02DEE6}" type="pres">
      <dgm:prSet presAssocID="{900BD8E2-11CE-45D5-9B36-C969788356CF}" presName="textNode" presStyleLbl="node1" presStyleIdx="0" presStyleCnt="3" custScaleX="91958" custScaleY="146751" custLinFactNeighborX="-73573" custLinFactNeighborY="-5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26EA9-64B9-42AB-9745-01EEAED4F0B0}" type="pres">
      <dgm:prSet presAssocID="{C963854F-5565-4096-82DF-D451D24A5175}" presName="sibTrans" presStyleCnt="0"/>
      <dgm:spPr/>
    </dgm:pt>
    <dgm:pt modelId="{4E101254-71A6-40F7-B020-87B5D80B05CF}" type="pres">
      <dgm:prSet presAssocID="{DB738AAD-6558-446A-AA68-496FA5438DCA}" presName="textNode" presStyleLbl="node1" presStyleIdx="1" presStyleCnt="3" custScaleX="80744" custScaleY="191085" custLinFactX="-350" custLinFactNeighborX="-100000" custLinFactNeighborY="-18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967A4-9AD3-4A0D-9021-E6B012974C30}" type="pres">
      <dgm:prSet presAssocID="{30C79711-4579-46A1-9C4A-8CFFB4ADEB2B}" presName="sibTrans" presStyleCnt="0"/>
      <dgm:spPr/>
    </dgm:pt>
    <dgm:pt modelId="{84F52335-476E-480C-B106-10D255596BE7}" type="pres">
      <dgm:prSet presAssocID="{FD4CED7A-0E3F-458E-B923-86A26B4CB3E2}" presName="textNode" presStyleLbl="node1" presStyleIdx="2" presStyleCnt="3" custScaleX="183050" custScaleY="185280" custLinFactX="-1685" custLinFactNeighborX="-100000" custLinFactNeighborY="-18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3220D3-6D3D-464C-8092-B929528E87AD}" type="presOf" srcId="{FD4CED7A-0E3F-458E-B923-86A26B4CB3E2}" destId="{84F52335-476E-480C-B106-10D255596BE7}" srcOrd="0" destOrd="0" presId="urn:microsoft.com/office/officeart/2005/8/layout/hProcess9"/>
    <dgm:cxn modelId="{F190D788-AA19-4DDD-822B-98C72C5C12C0}" srcId="{2187CFF5-3F6D-48D8-AFF7-474CCF8E657E}" destId="{DB738AAD-6558-446A-AA68-496FA5438DCA}" srcOrd="1" destOrd="0" parTransId="{73A6D565-24B4-4D64-93EC-0FC610ECAA9D}" sibTransId="{30C79711-4579-46A1-9C4A-8CFFB4ADEB2B}"/>
    <dgm:cxn modelId="{30AE3FCF-C82D-4E43-95F1-3CCB9279A27E}" type="presOf" srcId="{2187CFF5-3F6D-48D8-AFF7-474CCF8E657E}" destId="{25BF5749-96E5-41E5-B529-EC2F67F537F4}" srcOrd="0" destOrd="0" presId="urn:microsoft.com/office/officeart/2005/8/layout/hProcess9"/>
    <dgm:cxn modelId="{05930708-56BF-48C9-99B5-7CE619BEC480}" srcId="{2187CFF5-3F6D-48D8-AFF7-474CCF8E657E}" destId="{900BD8E2-11CE-45D5-9B36-C969788356CF}" srcOrd="0" destOrd="0" parTransId="{CFE5BF31-DD55-419F-8C05-A0B89629B520}" sibTransId="{C963854F-5565-4096-82DF-D451D24A5175}"/>
    <dgm:cxn modelId="{1B12E58B-599D-4D53-85E7-94D93C5A1A14}" type="presOf" srcId="{900BD8E2-11CE-45D5-9B36-C969788356CF}" destId="{2697E043-1A84-4F2A-B7E6-7092DC02DEE6}" srcOrd="0" destOrd="0" presId="urn:microsoft.com/office/officeart/2005/8/layout/hProcess9"/>
    <dgm:cxn modelId="{90297875-2294-4D17-90EB-254716A33FCA}" type="presOf" srcId="{DB738AAD-6558-446A-AA68-496FA5438DCA}" destId="{4E101254-71A6-40F7-B020-87B5D80B05CF}" srcOrd="0" destOrd="0" presId="urn:microsoft.com/office/officeart/2005/8/layout/hProcess9"/>
    <dgm:cxn modelId="{6CA5CB76-E190-4F3E-8934-1E326DDE2C6E}" srcId="{2187CFF5-3F6D-48D8-AFF7-474CCF8E657E}" destId="{FD4CED7A-0E3F-458E-B923-86A26B4CB3E2}" srcOrd="2" destOrd="0" parTransId="{39F3F653-4577-4FCE-A407-9687C1819633}" sibTransId="{63B29125-98FE-4FC2-A36A-6272CEACD061}"/>
    <dgm:cxn modelId="{599ED506-96B9-424F-A7AE-E0906DA6C0A1}" type="presParOf" srcId="{25BF5749-96E5-41E5-B529-EC2F67F537F4}" destId="{F38B10DE-6AEF-4A5A-9A70-BE1F3F2B79AB}" srcOrd="0" destOrd="0" presId="urn:microsoft.com/office/officeart/2005/8/layout/hProcess9"/>
    <dgm:cxn modelId="{5A335639-4653-44F2-9673-A0B33ACFA646}" type="presParOf" srcId="{25BF5749-96E5-41E5-B529-EC2F67F537F4}" destId="{0D1BC473-8ED1-4414-BD49-C77F7D5B2E8F}" srcOrd="1" destOrd="0" presId="urn:microsoft.com/office/officeart/2005/8/layout/hProcess9"/>
    <dgm:cxn modelId="{1FF70EB0-444C-47C6-AE04-DBACB2F41703}" type="presParOf" srcId="{0D1BC473-8ED1-4414-BD49-C77F7D5B2E8F}" destId="{2697E043-1A84-4F2A-B7E6-7092DC02DEE6}" srcOrd="0" destOrd="0" presId="urn:microsoft.com/office/officeart/2005/8/layout/hProcess9"/>
    <dgm:cxn modelId="{11DCCD73-C10D-40CC-A71B-09324A334F86}" type="presParOf" srcId="{0D1BC473-8ED1-4414-BD49-C77F7D5B2E8F}" destId="{08826EA9-64B9-42AB-9745-01EEAED4F0B0}" srcOrd="1" destOrd="0" presId="urn:microsoft.com/office/officeart/2005/8/layout/hProcess9"/>
    <dgm:cxn modelId="{99DB64B2-0D74-4425-BBB7-7576AB94FF2B}" type="presParOf" srcId="{0D1BC473-8ED1-4414-BD49-C77F7D5B2E8F}" destId="{4E101254-71A6-40F7-B020-87B5D80B05CF}" srcOrd="2" destOrd="0" presId="urn:microsoft.com/office/officeart/2005/8/layout/hProcess9"/>
    <dgm:cxn modelId="{C5FEB019-CEBC-4EF7-B553-D4698C3C4C82}" type="presParOf" srcId="{0D1BC473-8ED1-4414-BD49-C77F7D5B2E8F}" destId="{B99967A4-9AD3-4A0D-9021-E6B012974C30}" srcOrd="3" destOrd="0" presId="urn:microsoft.com/office/officeart/2005/8/layout/hProcess9"/>
    <dgm:cxn modelId="{23EC4F78-F24F-4D22-868C-59331F3A4235}" type="presParOf" srcId="{0D1BC473-8ED1-4414-BD49-C77F7D5B2E8F}" destId="{84F52335-476E-480C-B106-10D255596BE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91D4D1-EF1E-45D2-AE7B-E2539C345E1A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56B23D1-8062-4A87-B979-9DD5DF04F001}">
      <dgm:prSet phldrT="[Текст]" custT="1"/>
      <dgm:spPr/>
      <dgm:t>
        <a:bodyPr/>
        <a:lstStyle/>
        <a:p>
          <a:r>
            <a:rPr lang="ru-RU" sz="1800" b="0" i="0" dirty="0" smtClean="0"/>
            <a:t>Потенциал искусственного интеллекта будут использовать также брокеры, страховые и консалтинговые компании, сервисы по управлению личными финансами.</a:t>
          </a:r>
          <a:r>
            <a:rPr lang="en-US" sz="1800" b="0" i="0" dirty="0" smtClean="0"/>
            <a:t> </a:t>
          </a:r>
          <a:r>
            <a:rPr lang="ru-RU" sz="1800" b="0" i="0" dirty="0" smtClean="0"/>
            <a:t>Ожидается, что к 2022 году чат-боты сократят издержки бизнеса на $8 млрд в год.</a:t>
          </a:r>
          <a:endParaRPr lang="ru-RU" sz="1800" dirty="0"/>
        </a:p>
      </dgm:t>
    </dgm:pt>
    <dgm:pt modelId="{1573B5B6-5164-4012-B090-606761DAC8A5}" type="parTrans" cxnId="{812882C0-CA32-4F4A-A9D5-6D3D42EEC6F2}">
      <dgm:prSet/>
      <dgm:spPr/>
      <dgm:t>
        <a:bodyPr/>
        <a:lstStyle/>
        <a:p>
          <a:endParaRPr lang="ru-RU"/>
        </a:p>
      </dgm:t>
    </dgm:pt>
    <dgm:pt modelId="{24F59EFE-B8B3-4B9A-B2DD-DD8A4E58238A}" type="sibTrans" cxnId="{812882C0-CA32-4F4A-A9D5-6D3D42EEC6F2}">
      <dgm:prSet/>
      <dgm:spPr/>
      <dgm:t>
        <a:bodyPr/>
        <a:lstStyle/>
        <a:p>
          <a:endParaRPr lang="ru-RU"/>
        </a:p>
      </dgm:t>
    </dgm:pt>
    <dgm:pt modelId="{AFB7B412-1981-49B9-A903-6EB790B203D8}">
      <dgm:prSet phldrT="[Текст]" custT="1"/>
      <dgm:spPr/>
      <dgm:t>
        <a:bodyPr/>
        <a:lstStyle/>
        <a:p>
          <a:r>
            <a:rPr lang="ru-RU" sz="1800" b="0" i="0" dirty="0" smtClean="0"/>
            <a:t>На фоне финансовых и </a:t>
          </a:r>
          <a:r>
            <a:rPr lang="ru-RU" sz="1800" b="0" i="0" dirty="0" err="1" smtClean="0"/>
            <a:t>репутационных</a:t>
          </a:r>
          <a:r>
            <a:rPr lang="ru-RU" sz="1800" b="0" i="0" dirty="0" smtClean="0"/>
            <a:t> потерь американского бюро кредитных историй </a:t>
          </a:r>
          <a:r>
            <a:rPr lang="ru-RU" sz="1800" b="0" i="0" dirty="0" err="1" smtClean="0"/>
            <a:t>Equifax</a:t>
          </a:r>
          <a:r>
            <a:rPr lang="ru-RU" sz="1800" b="0" i="0" dirty="0" smtClean="0"/>
            <a:t>, у которого в 2017 году похитили данные 143 млн пользователей, решения в сфере </a:t>
          </a:r>
          <a:r>
            <a:rPr lang="ru-RU" sz="1800" b="0" i="0" dirty="0" err="1" smtClean="0"/>
            <a:t>кибербезопасности</a:t>
          </a:r>
          <a:r>
            <a:rPr lang="ru-RU" sz="1800" b="0" i="0" dirty="0" smtClean="0"/>
            <a:t> - перспективная инвестиционная идея для финансового сектора в средне- и долгосрочной перспективе</a:t>
          </a:r>
          <a:endParaRPr lang="ru-RU" sz="1800" dirty="0"/>
        </a:p>
      </dgm:t>
    </dgm:pt>
    <dgm:pt modelId="{C88195CE-0634-4967-8A82-A27FA13B3455}" type="parTrans" cxnId="{4522A75A-841E-4DB5-9CEB-7FB69326130C}">
      <dgm:prSet/>
      <dgm:spPr/>
      <dgm:t>
        <a:bodyPr/>
        <a:lstStyle/>
        <a:p>
          <a:endParaRPr lang="ru-RU"/>
        </a:p>
      </dgm:t>
    </dgm:pt>
    <dgm:pt modelId="{053397AF-2C73-4A1A-8F36-CEE42A8266FF}" type="sibTrans" cxnId="{4522A75A-841E-4DB5-9CEB-7FB69326130C}">
      <dgm:prSet/>
      <dgm:spPr/>
      <dgm:t>
        <a:bodyPr/>
        <a:lstStyle/>
        <a:p>
          <a:endParaRPr lang="ru-RU"/>
        </a:p>
      </dgm:t>
    </dgm:pt>
    <dgm:pt modelId="{966E8605-F3F2-4667-82B9-E302B002D259}" type="pres">
      <dgm:prSet presAssocID="{6E91D4D1-EF1E-45D2-AE7B-E2539C345E1A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D36E91F-9D47-42CD-A0D2-1843855D71F4}" type="pres">
      <dgm:prSet presAssocID="{6E91D4D1-EF1E-45D2-AE7B-E2539C345E1A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9FAC1-FB3A-4B2B-A165-8F6EC9A2AD1C}" type="pres">
      <dgm:prSet presAssocID="{6E91D4D1-EF1E-45D2-AE7B-E2539C345E1A}" presName="LeftNode" presStyleLbl="bgImgPlace1" presStyleIdx="0" presStyleCnt="2" custScaleX="168036" custScaleY="95908" custLinFactNeighborX="-50430" custLinFactNeighborY="3789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872C3B50-A650-49D4-BFA2-4BF2A9227241}" type="pres">
      <dgm:prSet presAssocID="{6E91D4D1-EF1E-45D2-AE7B-E2539C345E1A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689A7-EE30-48E0-9B15-F5BFCBC1EE27}" type="pres">
      <dgm:prSet presAssocID="{6E91D4D1-EF1E-45D2-AE7B-E2539C345E1A}" presName="RightNode" presStyleLbl="bgImgPlace1" presStyleIdx="1" presStyleCnt="2" custScaleX="183108" custScaleY="98191" custLinFactNeighborX="20743" custLinFactNeighborY="352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88908CF-AD1C-42B3-9227-2B6CF74A02DA}" type="pres">
      <dgm:prSet presAssocID="{6E91D4D1-EF1E-45D2-AE7B-E2539C345E1A}" presName="TopArrow" presStyleLbl="node1" presStyleIdx="0" presStyleCnt="2" custLinFactNeighborX="-8119" custLinFactNeighborY="1633"/>
      <dgm:spPr/>
    </dgm:pt>
    <dgm:pt modelId="{49AE135E-532D-49C9-9BD0-081859DF7E1D}" type="pres">
      <dgm:prSet presAssocID="{6E91D4D1-EF1E-45D2-AE7B-E2539C345E1A}" presName="BottomArrow" presStyleLbl="node1" presStyleIdx="1" presStyleCnt="2" custAng="260538" custLinFactNeighborX="-6282" custLinFactNeighborY="9333"/>
      <dgm:spPr/>
    </dgm:pt>
  </dgm:ptLst>
  <dgm:cxnLst>
    <dgm:cxn modelId="{4522A75A-841E-4DB5-9CEB-7FB69326130C}" srcId="{6E91D4D1-EF1E-45D2-AE7B-E2539C345E1A}" destId="{AFB7B412-1981-49B9-A903-6EB790B203D8}" srcOrd="1" destOrd="0" parTransId="{C88195CE-0634-4967-8A82-A27FA13B3455}" sibTransId="{053397AF-2C73-4A1A-8F36-CEE42A8266FF}"/>
    <dgm:cxn modelId="{812882C0-CA32-4F4A-A9D5-6D3D42EEC6F2}" srcId="{6E91D4D1-EF1E-45D2-AE7B-E2539C345E1A}" destId="{B56B23D1-8062-4A87-B979-9DD5DF04F001}" srcOrd="0" destOrd="0" parTransId="{1573B5B6-5164-4012-B090-606761DAC8A5}" sibTransId="{24F59EFE-B8B3-4B9A-B2DD-DD8A4E58238A}"/>
    <dgm:cxn modelId="{00F490D8-AB6D-40A2-B62D-6A041FFF5550}" type="presOf" srcId="{B56B23D1-8062-4A87-B979-9DD5DF04F001}" destId="{B1A9FAC1-FB3A-4B2B-A165-8F6EC9A2AD1C}" srcOrd="1" destOrd="0" presId="urn:microsoft.com/office/officeart/2009/layout/ReverseList"/>
    <dgm:cxn modelId="{D08A18EF-3F12-4A82-8347-D8B451AD1D1F}" type="presOf" srcId="{B56B23D1-8062-4A87-B979-9DD5DF04F001}" destId="{9D36E91F-9D47-42CD-A0D2-1843855D71F4}" srcOrd="0" destOrd="0" presId="urn:microsoft.com/office/officeart/2009/layout/ReverseList"/>
    <dgm:cxn modelId="{43B9F837-F888-4367-98BA-B067EEBC45D8}" type="presOf" srcId="{AFB7B412-1981-49B9-A903-6EB790B203D8}" destId="{872C3B50-A650-49D4-BFA2-4BF2A9227241}" srcOrd="0" destOrd="0" presId="urn:microsoft.com/office/officeart/2009/layout/ReverseList"/>
    <dgm:cxn modelId="{FFBD3C9B-0C74-43FF-A396-FA1E698508E0}" type="presOf" srcId="{6E91D4D1-EF1E-45D2-AE7B-E2539C345E1A}" destId="{966E8605-F3F2-4667-82B9-E302B002D259}" srcOrd="0" destOrd="0" presId="urn:microsoft.com/office/officeart/2009/layout/ReverseList"/>
    <dgm:cxn modelId="{D817EACC-C3A1-4E8E-A8AC-F5E2FE2EAA08}" type="presOf" srcId="{AFB7B412-1981-49B9-A903-6EB790B203D8}" destId="{98A689A7-EE30-48E0-9B15-F5BFCBC1EE27}" srcOrd="1" destOrd="0" presId="urn:microsoft.com/office/officeart/2009/layout/ReverseList"/>
    <dgm:cxn modelId="{9F81B8D7-F474-40D0-B435-C590322C13A2}" type="presParOf" srcId="{966E8605-F3F2-4667-82B9-E302B002D259}" destId="{9D36E91F-9D47-42CD-A0D2-1843855D71F4}" srcOrd="0" destOrd="0" presId="urn:microsoft.com/office/officeart/2009/layout/ReverseList"/>
    <dgm:cxn modelId="{E8C5838A-0EC9-43A4-9761-2AE5F6518921}" type="presParOf" srcId="{966E8605-F3F2-4667-82B9-E302B002D259}" destId="{B1A9FAC1-FB3A-4B2B-A165-8F6EC9A2AD1C}" srcOrd="1" destOrd="0" presId="urn:microsoft.com/office/officeart/2009/layout/ReverseList"/>
    <dgm:cxn modelId="{8A5680D1-B99D-4532-8551-BC98BEBA4E27}" type="presParOf" srcId="{966E8605-F3F2-4667-82B9-E302B002D259}" destId="{872C3B50-A650-49D4-BFA2-4BF2A9227241}" srcOrd="2" destOrd="0" presId="urn:microsoft.com/office/officeart/2009/layout/ReverseList"/>
    <dgm:cxn modelId="{8A5C21BD-F1A7-422E-94FE-BF174CC28A72}" type="presParOf" srcId="{966E8605-F3F2-4667-82B9-E302B002D259}" destId="{98A689A7-EE30-48E0-9B15-F5BFCBC1EE27}" srcOrd="3" destOrd="0" presId="urn:microsoft.com/office/officeart/2009/layout/ReverseList"/>
    <dgm:cxn modelId="{EA34FC93-4BC8-4DFA-B81B-D3614CC09CED}" type="presParOf" srcId="{966E8605-F3F2-4667-82B9-E302B002D259}" destId="{B88908CF-AD1C-42B3-9227-2B6CF74A02DA}" srcOrd="4" destOrd="0" presId="urn:microsoft.com/office/officeart/2009/layout/ReverseList"/>
    <dgm:cxn modelId="{A71B0C36-CD98-4B80-BE7F-485BA2524C02}" type="presParOf" srcId="{966E8605-F3F2-4667-82B9-E302B002D259}" destId="{49AE135E-532D-49C9-9BD0-081859DF7E1D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3050DE-D152-4F15-BC2D-87DE60DE6153}">
      <dsp:nvSpPr>
        <dsp:cNvPr id="0" name=""/>
        <dsp:cNvSpPr/>
      </dsp:nvSpPr>
      <dsp:spPr>
        <a:xfrm>
          <a:off x="1749862" y="90140"/>
          <a:ext cx="5320174" cy="16625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10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/>
            <a:t>Финтехом</a:t>
          </a:r>
          <a:r>
            <a:rPr lang="ru-RU" sz="1800" b="0" i="0" kern="1200" dirty="0" smtClean="0"/>
            <a:t> также называют отрасль, где компании используют новые финансовые технологии и решения, чтобы конкурировать с традиционными финансовыми организациями за сердца и средства клиентов.</a:t>
          </a:r>
          <a:endParaRPr lang="ru-RU" sz="1800" kern="1200" dirty="0"/>
        </a:p>
      </dsp:txBody>
      <dsp:txXfrm>
        <a:off x="1749862" y="90140"/>
        <a:ext cx="5320174" cy="1662554"/>
      </dsp:txXfrm>
    </dsp:sp>
    <dsp:sp modelId="{AC8F1680-0B49-472B-945E-2049D8322801}">
      <dsp:nvSpPr>
        <dsp:cNvPr id="0" name=""/>
        <dsp:cNvSpPr/>
      </dsp:nvSpPr>
      <dsp:spPr>
        <a:xfrm>
          <a:off x="325547" y="260997"/>
          <a:ext cx="2006196" cy="138167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7B559-964A-4345-A8C2-28E0AE58EE8A}">
      <dsp:nvSpPr>
        <dsp:cNvPr id="0" name=""/>
        <dsp:cNvSpPr/>
      </dsp:nvSpPr>
      <dsp:spPr>
        <a:xfrm>
          <a:off x="1755995" y="1984907"/>
          <a:ext cx="5320174" cy="16625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104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Чаще всего это </a:t>
          </a:r>
          <a:r>
            <a:rPr lang="ru-RU" sz="2300" b="0" i="0" kern="1200" dirty="0" err="1" smtClean="0"/>
            <a:t>техностартапы</a:t>
          </a:r>
          <a:r>
            <a:rPr lang="ru-RU" sz="2300" b="0" i="0" kern="1200" dirty="0" smtClean="0"/>
            <a:t> и компании, которые с помощью </a:t>
          </a:r>
          <a:r>
            <a:rPr lang="ru-RU" sz="2300" b="0" i="0" kern="1200" dirty="0" err="1" smtClean="0"/>
            <a:t>финтех</a:t>
          </a:r>
          <a:r>
            <a:rPr lang="ru-RU" sz="2300" b="0" i="0" kern="1200" dirty="0" smtClean="0"/>
            <a:t>-инструментов улучшают свои услуги. </a:t>
          </a:r>
          <a:endParaRPr lang="ru-RU" sz="2300" kern="1200" dirty="0"/>
        </a:p>
      </dsp:txBody>
      <dsp:txXfrm>
        <a:off x="1755995" y="1984907"/>
        <a:ext cx="5320174" cy="1662554"/>
      </dsp:txXfrm>
    </dsp:sp>
    <dsp:sp modelId="{14B875BB-085D-46F1-AB4E-8E34BBE17229}">
      <dsp:nvSpPr>
        <dsp:cNvPr id="0" name=""/>
        <dsp:cNvSpPr/>
      </dsp:nvSpPr>
      <dsp:spPr>
        <a:xfrm>
          <a:off x="268963" y="2058512"/>
          <a:ext cx="2030729" cy="134927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3B52C-7227-4AD8-9B32-F931C84F7DE7}">
      <dsp:nvSpPr>
        <dsp:cNvPr id="0" name=""/>
        <dsp:cNvSpPr/>
      </dsp:nvSpPr>
      <dsp:spPr>
        <a:xfrm>
          <a:off x="206299" y="506838"/>
          <a:ext cx="2911078" cy="1746646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Как </a:t>
          </a:r>
          <a:r>
            <a:rPr lang="ru-RU" sz="1800" b="0" i="0" kern="1200" dirty="0" err="1" smtClean="0"/>
            <a:t>стартапы</a:t>
          </a:r>
          <a:r>
            <a:rPr lang="ru-RU" sz="1800" b="0" i="0" kern="1200" dirty="0" smtClean="0"/>
            <a:t>, так и крупные страховые компании объединяют новейшие технологические решения с классическими услугами страхования.</a:t>
          </a:r>
          <a:endParaRPr lang="ru-RU" sz="1800" kern="1200" dirty="0"/>
        </a:p>
      </dsp:txBody>
      <dsp:txXfrm>
        <a:off x="206299" y="506838"/>
        <a:ext cx="2911078" cy="1746646"/>
      </dsp:txXfrm>
    </dsp:sp>
    <dsp:sp modelId="{020D1451-EC1E-48C7-B98C-CFF986BD040D}">
      <dsp:nvSpPr>
        <dsp:cNvPr id="0" name=""/>
        <dsp:cNvSpPr/>
      </dsp:nvSpPr>
      <dsp:spPr>
        <a:xfrm>
          <a:off x="4213165" y="2965"/>
          <a:ext cx="3919854" cy="279096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Онлайн-страхование развивается практически так же активно, как и онлайн-банкинг. Причем компании, которые предлагают онлайн-сервис страхования, постепенно охватывают все более обширный сегмент рынка.</a:t>
          </a:r>
          <a:endParaRPr lang="ru-RU" sz="1800" kern="1200" dirty="0"/>
        </a:p>
      </dsp:txBody>
      <dsp:txXfrm>
        <a:off x="4213165" y="2965"/>
        <a:ext cx="3919854" cy="2790967"/>
      </dsp:txXfrm>
    </dsp:sp>
    <dsp:sp modelId="{7B7AA38C-CBB2-48FF-8914-3BB3F1BFF494}">
      <dsp:nvSpPr>
        <dsp:cNvPr id="0" name=""/>
        <dsp:cNvSpPr/>
      </dsp:nvSpPr>
      <dsp:spPr>
        <a:xfrm>
          <a:off x="236138" y="3021026"/>
          <a:ext cx="3841895" cy="2646362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Пользуются популярностью и разного рода сервисы сравнения предложений страховых компаний и брокеры. В первую очередь это </a:t>
          </a:r>
          <a:r>
            <a:rPr lang="ru-RU" sz="1800" b="0" i="0" kern="1200" dirty="0" err="1" smtClean="0"/>
            <a:t>Zebra</a:t>
          </a:r>
          <a:r>
            <a:rPr lang="ru-RU" sz="1800" b="0" i="0" kern="1200" dirty="0" smtClean="0"/>
            <a:t>, </a:t>
          </a:r>
          <a:r>
            <a:rPr lang="ru-RU" sz="1800" b="0" i="0" kern="1200" dirty="0" err="1" smtClean="0"/>
            <a:t>PolicyGenius</a:t>
          </a:r>
          <a:r>
            <a:rPr lang="ru-RU" sz="1800" b="0" i="0" kern="1200" dirty="0" smtClean="0"/>
            <a:t>, </a:t>
          </a:r>
          <a:r>
            <a:rPr lang="ru-RU" sz="1800" b="0" i="0" kern="1200" dirty="0" err="1" smtClean="0"/>
            <a:t>Bunker</a:t>
          </a:r>
          <a:r>
            <a:rPr lang="ru-RU" sz="1800" b="0" i="0" kern="1200" dirty="0" smtClean="0"/>
            <a:t>, </a:t>
          </a:r>
          <a:r>
            <a:rPr lang="ru-RU" sz="1800" b="0" i="0" kern="1200" dirty="0" err="1" smtClean="0"/>
            <a:t>FinanceFox</a:t>
          </a:r>
          <a:r>
            <a:rPr lang="ru-RU" sz="1800" b="0" i="0" kern="1200" dirty="0" smtClean="0"/>
            <a:t>, </a:t>
          </a:r>
          <a:r>
            <a:rPr lang="ru-RU" sz="1800" b="0" i="0" kern="1200" dirty="0" err="1" smtClean="0"/>
            <a:t>Alan</a:t>
          </a:r>
          <a:r>
            <a:rPr lang="ru-RU" sz="1800" b="0" i="0" kern="1200" dirty="0" smtClean="0"/>
            <a:t> и </a:t>
          </a:r>
          <a:r>
            <a:rPr lang="ru-RU" sz="1800" b="0" i="0" kern="1200" dirty="0" err="1" smtClean="0"/>
            <a:t>CoverFox</a:t>
          </a:r>
          <a:r>
            <a:rPr lang="ru-RU" sz="1800" b="0" i="0" kern="1200" dirty="0" smtClean="0"/>
            <a:t>.</a:t>
          </a:r>
          <a:endParaRPr lang="ru-RU" sz="1800" kern="1200" dirty="0"/>
        </a:p>
      </dsp:txBody>
      <dsp:txXfrm>
        <a:off x="236138" y="3021026"/>
        <a:ext cx="3841895" cy="2646362"/>
      </dsp:txXfrm>
    </dsp:sp>
    <dsp:sp modelId="{ED427FA1-7FEB-43B2-A832-28A28FE5F5CD}">
      <dsp:nvSpPr>
        <dsp:cNvPr id="0" name=""/>
        <dsp:cNvSpPr/>
      </dsp:nvSpPr>
      <dsp:spPr>
        <a:xfrm>
          <a:off x="5182962" y="3534898"/>
          <a:ext cx="2911078" cy="174664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Пример — страховщик </a:t>
          </a:r>
          <a:r>
            <a:rPr lang="ru-RU" sz="1800" b="0" i="0" kern="1200" dirty="0" err="1" smtClean="0"/>
            <a:t>DocPlanner</a:t>
          </a:r>
          <a:r>
            <a:rPr lang="ru-RU" sz="1800" b="0" i="0" kern="1200" dirty="0" smtClean="0"/>
            <a:t>, который всего за несколько лет смог запустить бизнес примерно в 30 разных странах.</a:t>
          </a:r>
          <a:endParaRPr lang="ru-RU" sz="1800" kern="1200" dirty="0"/>
        </a:p>
      </dsp:txBody>
      <dsp:txXfrm>
        <a:off x="5182962" y="3534898"/>
        <a:ext cx="2911078" cy="1746646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90687-CD3C-4A4E-9DE2-CA071C1905DA}">
      <dsp:nvSpPr>
        <dsp:cNvPr id="0" name=""/>
        <dsp:cNvSpPr/>
      </dsp:nvSpPr>
      <dsp:spPr>
        <a:xfrm rot="16200000">
          <a:off x="662940" y="-662940"/>
          <a:ext cx="2514599" cy="3840480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 smtClean="0"/>
            <a:t>Интероперабельность</a:t>
          </a:r>
          <a:r>
            <a:rPr lang="ru-RU" sz="1800" b="0" i="0" kern="1200" dirty="0" smtClean="0"/>
            <a:t> - замкнутые, изолированные платежные экосистемы будут уходить в прошлое. Вырастет спрос на единые протоколы;</a:t>
          </a:r>
          <a:endParaRPr lang="ru-RU" sz="1800" kern="1200" dirty="0"/>
        </a:p>
      </dsp:txBody>
      <dsp:txXfrm rot="16200000">
        <a:off x="977265" y="-977265"/>
        <a:ext cx="1885950" cy="3840480"/>
      </dsp:txXfrm>
    </dsp:sp>
    <dsp:sp modelId="{812FA72E-36C5-4D72-8E4C-EB90D665F06B}">
      <dsp:nvSpPr>
        <dsp:cNvPr id="0" name=""/>
        <dsp:cNvSpPr/>
      </dsp:nvSpPr>
      <dsp:spPr>
        <a:xfrm>
          <a:off x="3831339" y="0"/>
          <a:ext cx="3840480" cy="2514599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Информационное посредничество - разработка интерфейсов без управления деньгами;.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831339" y="0"/>
        <a:ext cx="3840480" cy="1885950"/>
      </dsp:txXfrm>
    </dsp:sp>
    <dsp:sp modelId="{88B4E98F-9E30-440F-B02C-25440C351064}">
      <dsp:nvSpPr>
        <dsp:cNvPr id="0" name=""/>
        <dsp:cNvSpPr/>
      </dsp:nvSpPr>
      <dsp:spPr>
        <a:xfrm rot="10800000">
          <a:off x="0" y="2514599"/>
          <a:ext cx="3840480" cy="2514599"/>
        </a:xfrm>
        <a:prstGeom prst="round1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Обработка информации - анализ данных о плательщиках, транзакциях и т.д.;.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0800000">
        <a:off x="0" y="3143249"/>
        <a:ext cx="3840480" cy="1885950"/>
      </dsp:txXfrm>
    </dsp:sp>
    <dsp:sp modelId="{340165BE-C45C-431E-95BF-0C86CBDED0D1}">
      <dsp:nvSpPr>
        <dsp:cNvPr id="0" name=""/>
        <dsp:cNvSpPr/>
      </dsp:nvSpPr>
      <dsp:spPr>
        <a:xfrm rot="5400000">
          <a:off x="4503420" y="1824477"/>
          <a:ext cx="2514599" cy="3840480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Хранение информации - расширение законодательства, требующего хранить информацию в пределах страны.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4817745" y="2138802"/>
        <a:ext cx="1885950" cy="3840480"/>
      </dsp:txXfrm>
    </dsp:sp>
    <dsp:sp modelId="{80427DCB-1941-42AA-BD59-6D18F29726B8}">
      <dsp:nvSpPr>
        <dsp:cNvPr id="0" name=""/>
        <dsp:cNvSpPr/>
      </dsp:nvSpPr>
      <dsp:spPr>
        <a:xfrm>
          <a:off x="1740605" y="1398997"/>
          <a:ext cx="4199749" cy="2231204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Яркий пример — </a:t>
          </a:r>
          <a:r>
            <a:rPr lang="ru-RU" sz="1600" b="0" i="0" kern="1200" dirty="0" err="1" smtClean="0"/>
            <a:t>блокчейн</a:t>
          </a:r>
          <a:r>
            <a:rPr lang="ru-RU" sz="1600" b="0" i="0" kern="1200" dirty="0" smtClean="0"/>
            <a:t>, который сейчас пытаются притянуть ко всему. Со временем определятся конкретные направления, где нужна доверенная среда, а не просто автоматизация. Тогда </a:t>
          </a:r>
          <a:r>
            <a:rPr lang="ru-RU" sz="1600" b="0" i="0" kern="1200" dirty="0" err="1" smtClean="0"/>
            <a:t>блокчейн</a:t>
          </a:r>
          <a:r>
            <a:rPr lang="ru-RU" sz="1600" b="0" i="0" kern="1200" dirty="0" smtClean="0"/>
            <a:t> станет такой же неотъемлемой частью жизни, как интернет, появление которого в свое время вызывало немало споров</a:t>
          </a:r>
          <a:endParaRPr lang="ru-RU" sz="1600" kern="1200" dirty="0"/>
        </a:p>
      </dsp:txBody>
      <dsp:txXfrm>
        <a:off x="1740605" y="1398997"/>
        <a:ext cx="4199749" cy="223120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956BF8-EDF1-42F1-B575-D688EAB63D82}">
      <dsp:nvSpPr>
        <dsp:cNvPr id="0" name=""/>
        <dsp:cNvSpPr/>
      </dsp:nvSpPr>
      <dsp:spPr>
        <a:xfrm>
          <a:off x="0" y="27008"/>
          <a:ext cx="2901837" cy="193455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7C6C7-C1F2-4C7C-A5D9-B6D21294D6FE}">
      <dsp:nvSpPr>
        <dsp:cNvPr id="0" name=""/>
        <dsp:cNvSpPr/>
      </dsp:nvSpPr>
      <dsp:spPr>
        <a:xfrm>
          <a:off x="3022998" y="2082531"/>
          <a:ext cx="4111187" cy="2539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Многое будет зависеть от нормативного регулирования. Ключевые направления развития — искусственный интеллект и нейронные сети. В ближайшие годы рынок начнет понимать, какие направления и платформы действительно эффективны, а какие были просто пиар-ходом и модным трендом</a:t>
          </a:r>
          <a:endParaRPr lang="ru-RU" sz="1800" kern="1200" dirty="0"/>
        </a:p>
      </dsp:txBody>
      <dsp:txXfrm>
        <a:off x="3022998" y="2082531"/>
        <a:ext cx="4111187" cy="2539407"/>
      </dsp:txXfrm>
    </dsp:sp>
    <dsp:sp modelId="{8EEF1B5A-9EC6-4BEA-9E92-3C287F346A12}">
      <dsp:nvSpPr>
        <dsp:cNvPr id="0" name=""/>
        <dsp:cNvSpPr/>
      </dsp:nvSpPr>
      <dsp:spPr>
        <a:xfrm>
          <a:off x="2660268" y="1720112"/>
          <a:ext cx="987347" cy="987602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D0F12-12A5-4DDB-99E4-580BA16C6D0C}">
      <dsp:nvSpPr>
        <dsp:cNvPr id="0" name=""/>
        <dsp:cNvSpPr/>
      </dsp:nvSpPr>
      <dsp:spPr>
        <a:xfrm rot="5400000">
          <a:off x="6538037" y="1720240"/>
          <a:ext cx="987602" cy="987347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25B5F-A514-493F-98F3-1690ED630847}">
      <dsp:nvSpPr>
        <dsp:cNvPr id="0" name=""/>
        <dsp:cNvSpPr/>
      </dsp:nvSpPr>
      <dsp:spPr>
        <a:xfrm rot="16200000">
          <a:off x="2660140" y="3997378"/>
          <a:ext cx="987602" cy="987347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8A99B-CA34-45FB-A718-5EE4D397BBC7}">
      <dsp:nvSpPr>
        <dsp:cNvPr id="0" name=""/>
        <dsp:cNvSpPr/>
      </dsp:nvSpPr>
      <dsp:spPr>
        <a:xfrm rot="10800000">
          <a:off x="6538164" y="3997250"/>
          <a:ext cx="987347" cy="987602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F38E2C-5595-4D19-9D14-43EE3235CA16}">
      <dsp:nvSpPr>
        <dsp:cNvPr id="0" name=""/>
        <dsp:cNvSpPr/>
      </dsp:nvSpPr>
      <dsp:spPr>
        <a:xfrm rot="16200000">
          <a:off x="-251481" y="7"/>
          <a:ext cx="5955022" cy="4743433"/>
        </a:xfrm>
        <a:prstGeom prst="downArrow">
          <a:avLst>
            <a:gd name="adj1" fmla="val 50000"/>
            <a:gd name="adj2" fmla="val 35000"/>
          </a:avLst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solidFill>
                <a:schemeClr val="tx1"/>
              </a:solidFill>
            </a:rPr>
            <a:t>Fintech</a:t>
          </a:r>
          <a:r>
            <a:rPr lang="ru-RU" sz="1600" b="0" i="0" kern="1200" dirty="0" smtClean="0">
              <a:solidFill>
                <a:schemeClr val="tx1"/>
              </a:solidFill>
            </a:rPr>
            <a:t> — это сфера, которая кардинально меняет нашу жизнь — как общественную, так и деловую. К </a:t>
          </a:r>
          <a:r>
            <a:rPr lang="ru-RU" sz="1600" b="0" i="0" kern="1200" dirty="0" err="1" smtClean="0">
              <a:solidFill>
                <a:schemeClr val="tx1"/>
              </a:solidFill>
            </a:rPr>
            <a:t>fintech</a:t>
          </a:r>
          <a:r>
            <a:rPr lang="ru-RU" sz="1600" b="0" i="0" kern="1200" dirty="0" smtClean="0">
              <a:solidFill>
                <a:schemeClr val="tx1"/>
              </a:solidFill>
            </a:rPr>
            <a:t> чаще всего относят новые предприятия в сфере ИТ (старт-</a:t>
          </a:r>
          <a:r>
            <a:rPr lang="ru-RU" sz="1600" b="0" i="0" kern="1200" dirty="0" err="1" smtClean="0">
              <a:solidFill>
                <a:schemeClr val="tx1"/>
              </a:solidFill>
            </a:rPr>
            <a:t>апы</a:t>
          </a:r>
          <a:r>
            <a:rPr lang="ru-RU" sz="1600" b="0" i="0" kern="1200" dirty="0" smtClean="0">
              <a:solidFill>
                <a:schemeClr val="tx1"/>
              </a:solidFill>
            </a:rPr>
            <a:t>), которые «встряхивают» такие отрасли, как мобильные платежи, денежные перечисления, кредиты, сбор средств — и даже управление активами. Старт-</a:t>
          </a:r>
          <a:r>
            <a:rPr lang="ru-RU" sz="1600" b="0" i="0" kern="1200" dirty="0" err="1" smtClean="0">
              <a:solidFill>
                <a:schemeClr val="tx1"/>
              </a:solidFill>
            </a:rPr>
            <a:t>апы</a:t>
          </a:r>
          <a:r>
            <a:rPr lang="ru-RU" sz="1600" b="0" i="0" kern="1200" dirty="0" smtClean="0">
              <a:solidFill>
                <a:schemeClr val="tx1"/>
              </a:solidFill>
            </a:rPr>
            <a:t> пользуются технологиями, чтобы по выгодной цене предлагать уже имеющиеся финансовые услуги, а также новые, основанные на инновациях решения.</a:t>
          </a:r>
          <a:endParaRPr lang="ru-RU" sz="1600" kern="1200" dirty="0">
            <a:solidFill>
              <a:schemeClr val="tx1"/>
            </a:solidFill>
          </a:endParaRPr>
        </a:p>
      </dsp:txBody>
      <dsp:txXfrm rot="16200000">
        <a:off x="-251481" y="7"/>
        <a:ext cx="5955022" cy="4743433"/>
      </dsp:txXfrm>
    </dsp:sp>
    <dsp:sp modelId="{CD183B7A-D893-41A4-99C5-FC53806EF18D}">
      <dsp:nvSpPr>
        <dsp:cNvPr id="0" name=""/>
        <dsp:cNvSpPr/>
      </dsp:nvSpPr>
      <dsp:spPr>
        <a:xfrm rot="5400000">
          <a:off x="4207146" y="2731"/>
          <a:ext cx="4962880" cy="473798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50000"/>
            <a:hueOff val="-594204"/>
            <a:satOff val="0"/>
            <a:lumOff val="48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</a:rPr>
            <a:t>Вместе с тем, расцвет </a:t>
          </a:r>
          <a:r>
            <a:rPr lang="ru-RU" sz="1800" b="0" i="0" kern="1200" dirty="0" err="1" smtClean="0">
              <a:solidFill>
                <a:schemeClr val="tx1"/>
              </a:solidFill>
            </a:rPr>
            <a:t>fintech</a:t>
          </a:r>
          <a:r>
            <a:rPr lang="ru-RU" sz="1800" b="0" i="0" kern="1200" dirty="0" smtClean="0">
              <a:solidFill>
                <a:schemeClr val="tx1"/>
              </a:solidFill>
            </a:rPr>
            <a:t> обеспечивает новые возможности как для потребителей, так и для предпринимателей. Предприятия могут предлагать несравнимо более дешевые услуги, а возможности выбора потребительских финансовых услуг никогда не были столь широки, как сейчас.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4207146" y="2731"/>
        <a:ext cx="4962880" cy="47379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166148-694C-4992-818D-86EAFE4FD1C2}">
      <dsp:nvSpPr>
        <dsp:cNvPr id="0" name=""/>
        <dsp:cNvSpPr/>
      </dsp:nvSpPr>
      <dsp:spPr>
        <a:xfrm rot="10800000">
          <a:off x="146301" y="216"/>
          <a:ext cx="8851397" cy="1505792"/>
        </a:xfrm>
        <a:prstGeom prst="homePlate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16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</a:rPr>
            <a:t>Китайский </a:t>
          </a:r>
          <a:r>
            <a:rPr lang="ru-RU" sz="1800" b="0" i="0" kern="1200" dirty="0" err="1" smtClean="0">
              <a:solidFill>
                <a:schemeClr val="tx1"/>
              </a:solidFill>
            </a:rPr>
            <a:t>WeChat</a:t>
          </a:r>
          <a:r>
            <a:rPr lang="ru-RU" sz="1800" b="0" i="0" kern="1200" dirty="0" smtClean="0">
              <a:solidFill>
                <a:schemeClr val="tx1"/>
              </a:solidFill>
            </a:rPr>
            <a:t> —  комплекс приложений от холдинга </a:t>
          </a:r>
          <a:r>
            <a:rPr lang="ru-RU" sz="1800" b="0" i="0" kern="1200" dirty="0" err="1" smtClean="0">
              <a:solidFill>
                <a:schemeClr val="tx1"/>
              </a:solidFill>
            </a:rPr>
            <a:t>Tencent</a:t>
          </a:r>
          <a:r>
            <a:rPr lang="ru-RU" sz="1800" b="0" i="0" kern="1200" dirty="0" smtClean="0">
              <a:solidFill>
                <a:schemeClr val="tx1"/>
              </a:solidFill>
            </a:rPr>
            <a:t>. Эта платформа содержит опцию «</a:t>
          </a:r>
          <a:r>
            <a:rPr lang="ru-RU" sz="1800" b="0" i="0" kern="1200" dirty="0" err="1" smtClean="0">
              <a:solidFill>
                <a:schemeClr val="tx1"/>
              </a:solidFill>
            </a:rPr>
            <a:t>WeChat</a:t>
          </a:r>
          <a:r>
            <a:rPr lang="ru-RU" sz="1800" b="0" i="0" kern="1200" dirty="0" smtClean="0">
              <a:solidFill>
                <a:schemeClr val="tx1"/>
              </a:solidFill>
            </a:rPr>
            <a:t> Платежи», к которой каждый 5-й пользователь (ежемесячно приложением пользуются 889 млн человек) привязал свою банковскую карту и имеет доступ к «Кошельку», ко всем коммерческим функциям и торговым аккаунтам. Они помогают оплачивать многие </a:t>
          </a:r>
          <a:r>
            <a:rPr lang="ru-RU" sz="1800" b="0" i="0" kern="1200" dirty="0" err="1" smtClean="0">
              <a:solidFill>
                <a:schemeClr val="tx1"/>
              </a:solidFill>
            </a:rPr>
            <a:t>оффлайн</a:t>
          </a:r>
          <a:r>
            <a:rPr lang="ru-RU" sz="1800" b="0" i="0" kern="1200" dirty="0" smtClean="0">
              <a:solidFill>
                <a:schemeClr val="tx1"/>
              </a:solidFill>
            </a:rPr>
            <a:t> и онлайн-товары и услуги своим смартфоном.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46301" y="216"/>
        <a:ext cx="8851397" cy="1505792"/>
      </dsp:txXfrm>
    </dsp:sp>
    <dsp:sp modelId="{3857C51E-79E3-496F-AA71-CC001E8F95F3}">
      <dsp:nvSpPr>
        <dsp:cNvPr id="0" name=""/>
        <dsp:cNvSpPr/>
      </dsp:nvSpPr>
      <dsp:spPr>
        <a:xfrm>
          <a:off x="65343" y="171202"/>
          <a:ext cx="1159185" cy="11591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62F2F-FA2F-4A84-8F11-87D6349DB396}">
      <dsp:nvSpPr>
        <dsp:cNvPr id="0" name=""/>
        <dsp:cNvSpPr/>
      </dsp:nvSpPr>
      <dsp:spPr>
        <a:xfrm rot="10800000">
          <a:off x="-1" y="1804346"/>
          <a:ext cx="9144003" cy="2152502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168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Сервис предлагает оплачивать покупки с помощью смартфона. Вы устанавливаете приложение и привязываете к нему кредитную карточку. Далее — выбираете место в меню приложения (пока доступны только кафе и рестораны) и посещаете его. Можете позвать с собой друзей, а расплатиться через </a:t>
          </a:r>
          <a:r>
            <a:rPr lang="ru-RU" sz="1600" b="0" i="0" kern="1200" dirty="0" err="1" smtClean="0">
              <a:solidFill>
                <a:schemeClr val="tx1"/>
              </a:solidFill>
            </a:rPr>
            <a:t>Cake</a:t>
          </a:r>
          <a:r>
            <a:rPr lang="ru-RU" sz="1600" b="0" i="0" kern="1200" dirty="0" smtClean="0">
              <a:solidFill>
                <a:schemeClr val="tx1"/>
              </a:solidFill>
            </a:rPr>
            <a:t>. Он умеет делить счёт, создавать групповые платежи и расплачиваться без официанта.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Свои преимущества получают компании, принимающие платежи в системе </a:t>
          </a:r>
          <a:r>
            <a:rPr lang="ru-RU" sz="1600" b="0" i="0" kern="1200" dirty="0" err="1" smtClean="0">
              <a:solidFill>
                <a:schemeClr val="tx1"/>
              </a:solidFill>
            </a:rPr>
            <a:t>Cake</a:t>
          </a:r>
          <a:r>
            <a:rPr lang="ru-RU" sz="1600" b="0" i="0" kern="1200" dirty="0" smtClean="0">
              <a:solidFill>
                <a:schemeClr val="tx1"/>
              </a:solidFill>
            </a:rPr>
            <a:t>. Они могут узнать о своих клиентах больше — благодаря доступу к открытой информации профилей. Могут отслеживать продажи в режиме реального времени и придумать новое занятие для сотрудников, которые обычно были заняты расчётом посетителей.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-1" y="1804346"/>
        <a:ext cx="9144003" cy="2152502"/>
      </dsp:txXfrm>
    </dsp:sp>
    <dsp:sp modelId="{FDCD3BCF-7CB6-4A81-B5CB-BF49DE8E48CD}">
      <dsp:nvSpPr>
        <dsp:cNvPr id="0" name=""/>
        <dsp:cNvSpPr/>
      </dsp:nvSpPr>
      <dsp:spPr>
        <a:xfrm>
          <a:off x="50303" y="2370271"/>
          <a:ext cx="882383" cy="10495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B30BF-3F67-4A32-8C06-60D4FBCBA1C4}">
      <dsp:nvSpPr>
        <dsp:cNvPr id="0" name=""/>
        <dsp:cNvSpPr/>
      </dsp:nvSpPr>
      <dsp:spPr>
        <a:xfrm rot="10800000">
          <a:off x="137149" y="4314129"/>
          <a:ext cx="8887942" cy="1629396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16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Ещё дальше пошёл британский </a:t>
          </a:r>
          <a:r>
            <a:rPr lang="ru-RU" sz="1600" b="0" i="0" kern="1200" dirty="0" err="1" smtClean="0">
              <a:solidFill>
                <a:schemeClr val="tx1"/>
              </a:solidFill>
            </a:rPr>
            <a:t>стартап</a:t>
          </a:r>
          <a:r>
            <a:rPr lang="ru-RU" sz="1600" b="0" i="0" kern="1200" dirty="0" smtClean="0">
              <a:solidFill>
                <a:schemeClr val="tx1"/>
              </a:solidFill>
            </a:rPr>
            <a:t> </a:t>
          </a:r>
          <a:r>
            <a:rPr lang="ru-RU" sz="1600" b="0" i="0" kern="1200" dirty="0" err="1" smtClean="0">
              <a:solidFill>
                <a:schemeClr val="tx1"/>
              </a:solidFill>
            </a:rPr>
            <a:t>Sthaler</a:t>
          </a:r>
          <a:r>
            <a:rPr lang="ru-RU" sz="1600" b="0" i="0" kern="1200" dirty="0" smtClean="0">
              <a:solidFill>
                <a:schemeClr val="tx1"/>
              </a:solidFill>
            </a:rPr>
            <a:t>. Он разработал технологию оплаты с помощью биометрического сканирования пальца — </a:t>
          </a:r>
          <a:r>
            <a:rPr lang="ru-RU" sz="1600" b="0" i="0" kern="1200" dirty="0" err="1" smtClean="0">
              <a:solidFill>
                <a:schemeClr val="tx1"/>
              </a:solidFill>
            </a:rPr>
            <a:t>FingoPay</a:t>
          </a:r>
          <a:r>
            <a:rPr lang="ru-RU" sz="1600" b="0" i="0" kern="1200" dirty="0" smtClean="0">
              <a:solidFill>
                <a:schemeClr val="tx1"/>
              </a:solidFill>
            </a:rPr>
            <a:t>. Приложение создает индивидуальную «карту расположения вен». Её можно связать с кредитной картой или банковским счётом и оплачивать покупки, прикладывая палец к сканеру.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solidFill>
                <a:schemeClr val="tx1"/>
              </a:solidFill>
            </a:rPr>
            <a:t>Sthaler</a:t>
          </a:r>
          <a:r>
            <a:rPr lang="ru-RU" sz="1600" b="0" i="0" kern="1200" dirty="0" smtClean="0">
              <a:solidFill>
                <a:schemeClr val="tx1"/>
              </a:solidFill>
            </a:rPr>
            <a:t> заявляет: вероятность того, что ваша структура расположения вен в организме совпадёт со структурой другого человека, равна 1 к 3,4 миллиардам. Это делает технологию практически неуязвимой. </a:t>
          </a:r>
          <a:endParaRPr lang="ru-RU" sz="1600" kern="1200" dirty="0">
            <a:solidFill>
              <a:schemeClr val="tx1"/>
            </a:solidFill>
          </a:endParaRPr>
        </a:p>
      </dsp:txBody>
      <dsp:txXfrm rot="10800000">
        <a:off x="137149" y="4314129"/>
        <a:ext cx="8887942" cy="1629396"/>
      </dsp:txXfrm>
    </dsp:sp>
    <dsp:sp modelId="{D7F99E9F-16E9-462D-A0B7-453C93116782}">
      <dsp:nvSpPr>
        <dsp:cNvPr id="0" name=""/>
        <dsp:cNvSpPr/>
      </dsp:nvSpPr>
      <dsp:spPr>
        <a:xfrm>
          <a:off x="0" y="4458934"/>
          <a:ext cx="1159185" cy="115918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AE97ED-44F6-425B-B9CA-E725D83E2E3E}">
      <dsp:nvSpPr>
        <dsp:cNvPr id="0" name=""/>
        <dsp:cNvSpPr/>
      </dsp:nvSpPr>
      <dsp:spPr>
        <a:xfrm>
          <a:off x="0" y="1124586"/>
          <a:ext cx="844478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B1207-4A6C-4CBD-B6D1-4D61B94FE676}">
      <dsp:nvSpPr>
        <dsp:cNvPr id="0" name=""/>
        <dsp:cNvSpPr/>
      </dsp:nvSpPr>
      <dsp:spPr>
        <a:xfrm>
          <a:off x="411841" y="263575"/>
          <a:ext cx="8016155" cy="14929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5" tIns="0" rIns="2234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Очень быстро, и об этом можно судить по росту объема инвестиций. Так, в первом полугодии 2019-го стоимость </a:t>
          </a:r>
          <a:r>
            <a:rPr lang="ru-RU" sz="1800" b="0" i="0" kern="1200" dirty="0" err="1" smtClean="0"/>
            <a:t>финтех</a:t>
          </a:r>
          <a:r>
            <a:rPr lang="ru-RU" sz="1800" b="0" i="0" kern="1200" dirty="0" smtClean="0"/>
            <a:t>-сделок увеличилась сразу на 60% по сравнению с 2018 годом. В Великобритании объем инвестиций в </a:t>
          </a:r>
          <a:r>
            <a:rPr lang="ru-RU" sz="1800" b="0" i="0" kern="1200" dirty="0" err="1" smtClean="0"/>
            <a:t>финтех</a:t>
          </a:r>
          <a:r>
            <a:rPr lang="ru-RU" sz="1800" b="0" i="0" kern="1200" dirty="0" smtClean="0"/>
            <a:t>-сектор вырос за этот же период на 50%, примерно такая же ситуация в Германии. В Швеции денежные вливания в этот сегмент увеличились сразу в четыре раза, равно как и в Сингапуре.</a:t>
          </a:r>
          <a:endParaRPr lang="ru-RU" sz="1800" b="0" i="0" kern="1200" dirty="0"/>
        </a:p>
      </dsp:txBody>
      <dsp:txXfrm>
        <a:off x="411841" y="263575"/>
        <a:ext cx="8016155" cy="1492926"/>
      </dsp:txXfrm>
    </dsp:sp>
    <dsp:sp modelId="{1B625D05-1F71-4598-B420-94368F11854A}">
      <dsp:nvSpPr>
        <dsp:cNvPr id="0" name=""/>
        <dsp:cNvSpPr/>
      </dsp:nvSpPr>
      <dsp:spPr>
        <a:xfrm>
          <a:off x="0" y="2611302"/>
          <a:ext cx="844478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3521F-6E32-4CCF-A30B-D6E2D2B785D0}">
      <dsp:nvSpPr>
        <dsp:cNvPr id="0" name=""/>
        <dsp:cNvSpPr/>
      </dsp:nvSpPr>
      <dsp:spPr>
        <a:xfrm>
          <a:off x="500978" y="2251013"/>
          <a:ext cx="7925107" cy="10273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5" tIns="0" rIns="2234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</a:rPr>
            <a:t>По данным экспертов, в странах СНГ </a:t>
          </a:r>
          <a:r>
            <a:rPr lang="ru-RU" sz="1800" b="0" i="0" kern="1200" dirty="0" err="1" smtClean="0">
              <a:solidFill>
                <a:schemeClr val="tx1"/>
              </a:solidFill>
            </a:rPr>
            <a:t>финтех</a:t>
          </a:r>
          <a:r>
            <a:rPr lang="ru-RU" sz="1800" b="0" i="0" kern="1200" dirty="0" smtClean="0">
              <a:solidFill>
                <a:schemeClr val="tx1"/>
              </a:solidFill>
            </a:rPr>
            <a:t>-сервисами пользуются около 80% граждан. Чаще всего это сервисы по переводу денег и платежам. Интересно, что платежные сервисы в Казахстане стали популярны раньше, чем во многих других странах.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00978" y="2251013"/>
        <a:ext cx="7925107" cy="1027355"/>
      </dsp:txXfrm>
    </dsp:sp>
    <dsp:sp modelId="{29B2F26A-F59E-492A-B413-6655F3799ADE}">
      <dsp:nvSpPr>
        <dsp:cNvPr id="0" name=""/>
        <dsp:cNvSpPr/>
      </dsp:nvSpPr>
      <dsp:spPr>
        <a:xfrm>
          <a:off x="0" y="4449011"/>
          <a:ext cx="844478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98724-03FD-4600-B6A2-557615350593}">
      <dsp:nvSpPr>
        <dsp:cNvPr id="0" name=""/>
        <dsp:cNvSpPr/>
      </dsp:nvSpPr>
      <dsp:spPr>
        <a:xfrm>
          <a:off x="411130" y="3632268"/>
          <a:ext cx="8016155" cy="137834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35" tIns="0" rIns="2234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</a:rPr>
            <a:t>Всего несколько лет назад </a:t>
          </a:r>
          <a:r>
            <a:rPr lang="ru-RU" sz="1800" b="0" i="0" kern="1200" dirty="0" err="1" smtClean="0">
              <a:solidFill>
                <a:schemeClr val="tx1"/>
              </a:solidFill>
            </a:rPr>
            <a:t>финтех</a:t>
          </a:r>
          <a:r>
            <a:rPr lang="ru-RU" sz="1800" b="0" i="0" kern="1200" dirty="0" smtClean="0">
              <a:solidFill>
                <a:schemeClr val="tx1"/>
              </a:solidFill>
            </a:rPr>
            <a:t> воспринимался исключительно в разрезе внутренних разработок финансовых организаций. Сейчас он максимально приблизился к потребителю финансовых услуг, поскольку лежит в основе всех онлайн-транзакций — от денежных переводов до оплаты коммунальных услуг.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11130" y="3632268"/>
        <a:ext cx="8016155" cy="13783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A88AB3-B630-43B6-BB08-A2D2335EF3B7}">
      <dsp:nvSpPr>
        <dsp:cNvPr id="0" name=""/>
        <dsp:cNvSpPr/>
      </dsp:nvSpPr>
      <dsp:spPr>
        <a:xfrm>
          <a:off x="0" y="31261"/>
          <a:ext cx="4123910" cy="2448000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00D00-FB28-4817-A3B5-B63B7451D97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DC27C-ED44-413D-8FB4-3B63323D65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23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C27C-ED44-413D-8FB4-3B63323D652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35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4734-3F98-4472-9ED9-EE757E8494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E88F-8173-49F6-ACAF-5ADFC2E8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18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4734-3F98-4472-9ED9-EE757E8494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E88F-8173-49F6-ACAF-5ADFC2E8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07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4734-3F98-4472-9ED9-EE757E8494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E88F-8173-49F6-ACAF-5ADFC2E8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66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4734-3F98-4472-9ED9-EE757E8494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E88F-8173-49F6-ACAF-5ADFC2E8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92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4734-3F98-4472-9ED9-EE757E8494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E88F-8173-49F6-ACAF-5ADFC2E8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84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4734-3F98-4472-9ED9-EE757E8494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E88F-8173-49F6-ACAF-5ADFC2E8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15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4734-3F98-4472-9ED9-EE757E8494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E88F-8173-49F6-ACAF-5ADFC2E8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68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4734-3F98-4472-9ED9-EE757E8494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E88F-8173-49F6-ACAF-5ADFC2E8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2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4734-3F98-4472-9ED9-EE757E8494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E88F-8173-49F6-ACAF-5ADFC2E8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89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4734-3F98-4472-9ED9-EE757E8494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E88F-8173-49F6-ACAF-5ADFC2E8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46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4734-3F98-4472-9ED9-EE757E8494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4E88F-8173-49F6-ACAF-5ADFC2E8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8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4734-3F98-4472-9ED9-EE757E849425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4E88F-8173-49F6-ACAF-5ADFC2E82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71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hyperlink" Target="https://bloomchain.ru/fintech/umnye-goroda-i-holodilniki-kak-rabotaet-internet-veshhej/" TargetMode="Externa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kz/search?hl=ru&amp;tbo=p&amp;tbm=bks&amp;q=bibliogroup:%22Serii%EF%B8%A0a%EF%B8%A1+%22Biblioteka+professionala%22%22&amp;source=gbs_metadata_r&amp;cad=4" TargetMode="External"/><Relationship Id="rId2" Type="http://schemas.openxmlformats.org/officeDocument/2006/relationships/hyperlink" Target="https://www.google.kz/search?hl=ru&amp;tbo=p&amp;tbm=bks&amp;q=inauthor:%22%D0%9D.+%D0%93.+%D0%A1%D0%B5%D0%BC%D0%B8%D0%BB%D1%8E%D1%82%D0%B8%D0%BD%D0%B0%22&amp;source=gbs_metadata_r&amp;cad=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612" y="188640"/>
            <a:ext cx="686838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КАЗАХСКИЙ НАЦИОНАЛЬНЫЙ УНИВЕРСИТЕТ ИМ. АЛЬ-ФАРАБИ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6776" y="1196756"/>
            <a:ext cx="5670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</a:rPr>
              <a:t>Высшая школа экономики и бизнеса</a:t>
            </a:r>
            <a:r>
              <a:rPr lang="ru-RU" sz="2400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</a:rPr>
              <a:t>Кафедра «Финансы и учет»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9" y="4653138"/>
            <a:ext cx="8441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Arial" pitchFamily="34" charset="0"/>
                <a:cs typeface="Arial" pitchFamily="34" charset="0"/>
              </a:rPr>
              <a:t>Модуль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Цифровая инфраструктура финансовой среды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Тема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 «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понятие и основные направления»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7" y="6021290"/>
            <a:ext cx="737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Дисциплина: </a:t>
            </a:r>
            <a:r>
              <a:rPr lang="ru-RU" b="1" dirty="0" smtClean="0">
                <a:latin typeface="Arial" panose="020B0604020202020204" pitchFamily="34" charset="0"/>
              </a:rPr>
              <a:t>Финансовые услуги банка</a:t>
            </a:r>
            <a:endParaRPr lang="ru-RU" b="1" dirty="0">
              <a:latin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</a:rPr>
              <a:t>Преподаватель: </a:t>
            </a:r>
            <a:r>
              <a:rPr lang="ru-RU" b="1" dirty="0" err="1">
                <a:latin typeface="Arial" panose="020B0604020202020204" pitchFamily="34" charset="0"/>
              </a:rPr>
              <a:t>к.э.н</a:t>
            </a:r>
            <a:r>
              <a:rPr lang="ru-RU" b="1" dirty="0">
                <a:latin typeface="Arial" panose="020B0604020202020204" pitchFamily="34" charset="0"/>
              </a:rPr>
              <a:t>., и.о </a:t>
            </a:r>
            <a:r>
              <a:rPr lang="kk-KZ" b="1" dirty="0">
                <a:latin typeface="Arial" panose="020B0604020202020204" pitchFamily="34" charset="0"/>
              </a:rPr>
              <a:t>д</a:t>
            </a:r>
            <a:r>
              <a:rPr lang="ru-RU" b="1" dirty="0" err="1">
                <a:latin typeface="Arial" panose="020B0604020202020204" pitchFamily="34" charset="0"/>
              </a:rPr>
              <a:t>оцента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Касенова</a:t>
            </a:r>
            <a:r>
              <a:rPr lang="ru-RU" b="1" dirty="0">
                <a:latin typeface="Arial" panose="020B0604020202020204" pitchFamily="34" charset="0"/>
              </a:rPr>
              <a:t> Г.Е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36914"/>
            <a:ext cx="2019280" cy="1944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507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551" y="162307"/>
            <a:ext cx="7886700" cy="994172"/>
          </a:xfrm>
        </p:spPr>
        <p:txBody>
          <a:bodyPr/>
          <a:lstStyle/>
          <a:p>
            <a:r>
              <a:rPr lang="ru-RU" b="1" dirty="0" smtClean="0"/>
              <a:t>2.2 Виды </a:t>
            </a:r>
            <a:r>
              <a:rPr lang="en-US" b="1" dirty="0" err="1"/>
              <a:t>fintech</a:t>
            </a:r>
            <a:r>
              <a:rPr lang="en-US" b="1" dirty="0"/>
              <a:t>-</a:t>
            </a:r>
            <a:r>
              <a:rPr lang="ru-RU" b="1" dirty="0" smtClean="0"/>
              <a:t>предприятий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255814184"/>
              </p:ext>
            </p:extLst>
          </p:nvPr>
        </p:nvGraphicFramePr>
        <p:xfrm>
          <a:off x="643558" y="1600200"/>
          <a:ext cx="8006666" cy="476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325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554029" y="1225131"/>
            <a:ext cx="7886700" cy="5303685"/>
          </a:xfrm>
          <a:prstGeom prst="bevel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2082" y="1946726"/>
            <a:ext cx="6587174" cy="3964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2082" y="1900060"/>
            <a:ext cx="6587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Краеугольный камень роста предприятий отрасли </a:t>
            </a:r>
            <a:r>
              <a:rPr lang="ru-RU" sz="1600" b="1" dirty="0" err="1">
                <a:solidFill>
                  <a:schemeClr val="bg1"/>
                </a:solidFill>
              </a:rPr>
              <a:t>fintech</a:t>
            </a:r>
            <a:r>
              <a:rPr lang="ru-RU" sz="1600" b="1" dirty="0">
                <a:solidFill>
                  <a:schemeClr val="bg1"/>
                </a:solidFill>
              </a:rPr>
              <a:t> — это развитие информационных и коммуникационных технологий, которое за последнее десятилетие было чрезвычайно быстрым, а также возможности, обеспечиваемые </a:t>
            </a:r>
            <a:r>
              <a:rPr lang="ru-RU" sz="1600" b="1" dirty="0" err="1">
                <a:solidFill>
                  <a:schemeClr val="bg1"/>
                </a:solidFill>
              </a:rPr>
              <a:t>fintech</a:t>
            </a:r>
            <a:r>
              <a:rPr lang="ru-RU" sz="1600" b="1" dirty="0">
                <a:solidFill>
                  <a:schemeClr val="bg1"/>
                </a:solidFill>
              </a:rPr>
              <a:t>. Это, в свою очередь, влияет на то, как люди пользуются своими финансами — как перечисляют, получают, берут в долг, тратят и вкладывают свои средства.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4029" y="230959"/>
            <a:ext cx="7886700" cy="994172"/>
          </a:xfrm>
        </p:spPr>
        <p:txBody>
          <a:bodyPr/>
          <a:lstStyle/>
          <a:p>
            <a:r>
              <a:rPr lang="ru-RU" dirty="0" smtClean="0"/>
              <a:t>2.3 Развитие </a:t>
            </a:r>
            <a:r>
              <a:rPr lang="en-US" dirty="0" err="1" smtClean="0"/>
              <a:t>FinTech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54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506" y="15481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2.4 </a:t>
            </a:r>
            <a:r>
              <a:rPr lang="ru-RU" b="1" dirty="0" err="1" smtClean="0"/>
              <a:t>Блокчейн</a:t>
            </a:r>
            <a:r>
              <a:rPr lang="ru-RU" b="1" dirty="0" smtClean="0"/>
              <a:t> </a:t>
            </a:r>
            <a:r>
              <a:rPr lang="ru-RU" b="1" dirty="0"/>
              <a:t>и </a:t>
            </a:r>
            <a:r>
              <a:rPr lang="ru-RU" b="1" dirty="0" err="1"/>
              <a:t>криптовалюты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309365490"/>
              </p:ext>
            </p:extLst>
          </p:nvPr>
        </p:nvGraphicFramePr>
        <p:xfrm>
          <a:off x="105156" y="1216153"/>
          <a:ext cx="8915399" cy="555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756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344" y="1122936"/>
            <a:ext cx="7886700" cy="37745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2.5 Искусственный </a:t>
            </a:r>
            <a:r>
              <a:rPr lang="ru-RU" b="1" dirty="0"/>
              <a:t>интеллект</a:t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256026552"/>
              </p:ext>
            </p:extLst>
          </p:nvPr>
        </p:nvGraphicFramePr>
        <p:xfrm>
          <a:off x="152400" y="786384"/>
          <a:ext cx="9101328" cy="5897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04292" y="443187"/>
            <a:ext cx="1539708" cy="854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96980" y="5777920"/>
            <a:ext cx="1047020" cy="1047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45318" y="5876213"/>
            <a:ext cx="1282994" cy="948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08040" y="5749625"/>
            <a:ext cx="1493975" cy="9941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8010" y="5693861"/>
            <a:ext cx="488171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rgbClr val="FF0000"/>
                </a:solidFill>
              </a:rPr>
              <a:t>Потенциал искусственного интеллекта будут использовать также брокеры, страховые и консалтинговые компании, сервисы по управлению личными финансами. Ожидается, что к 2022 году чат-боты сократят издержки бизнеса на $8 млрд в год.</a:t>
            </a:r>
          </a:p>
        </p:txBody>
      </p:sp>
    </p:spTree>
    <p:extLst>
      <p:ext uri="{BB962C8B-B14F-4D97-AF65-F5344CB8AC3E}">
        <p14:creationId xmlns:p14="http://schemas.microsoft.com/office/powerpoint/2010/main" xmlns="" val="11978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2.6 </a:t>
            </a:r>
            <a:r>
              <a:rPr lang="ru-RU" b="1" dirty="0" err="1" smtClean="0"/>
              <a:t>Кибербезопасность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740589195"/>
              </p:ext>
            </p:extLst>
          </p:nvPr>
        </p:nvGraphicFramePr>
        <p:xfrm>
          <a:off x="291698" y="1593019"/>
          <a:ext cx="8560603" cy="486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41606" y="365126"/>
            <a:ext cx="1845194" cy="12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8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294" y="127382"/>
            <a:ext cx="895426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2.7 Развитие </a:t>
            </a:r>
            <a:r>
              <a:rPr lang="ru-RU" b="1" dirty="0"/>
              <a:t>экосистем и </a:t>
            </a:r>
            <a:r>
              <a:rPr lang="ru-RU" b="1" dirty="0" err="1"/>
              <a:t>маркетплейсов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616407082"/>
              </p:ext>
            </p:extLst>
          </p:nvPr>
        </p:nvGraphicFramePr>
        <p:xfrm>
          <a:off x="174522" y="612648"/>
          <a:ext cx="8873614" cy="607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47155"/>
            <a:ext cx="2686742" cy="18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2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7382"/>
            <a:ext cx="9381744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2.8 Биометрия </a:t>
            </a:r>
            <a:r>
              <a:rPr lang="ru-RU" b="1" dirty="0"/>
              <a:t>и удаленная идентификация</a:t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248476802"/>
              </p:ext>
            </p:extLst>
          </p:nvPr>
        </p:nvGraphicFramePr>
        <p:xfrm>
          <a:off x="0" y="667512"/>
          <a:ext cx="9144000" cy="611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743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319406"/>
            <a:ext cx="9701784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2.9 Автоматизация </a:t>
            </a:r>
            <a:r>
              <a:rPr lang="ru-RU" b="1" dirty="0"/>
              <a:t>платежей и переводов</a:t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703527946"/>
              </p:ext>
            </p:extLst>
          </p:nvPr>
        </p:nvGraphicFramePr>
        <p:xfrm>
          <a:off x="100584" y="1508760"/>
          <a:ext cx="8714232" cy="499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046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2.10 Персонализация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55805104"/>
              </p:ext>
            </p:extLst>
          </p:nvPr>
        </p:nvGraphicFramePr>
        <p:xfrm>
          <a:off x="281670" y="1225296"/>
          <a:ext cx="8770890" cy="472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24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2.11 Банки </a:t>
            </a:r>
            <a:r>
              <a:rPr lang="ru-RU" b="1" dirty="0"/>
              <a:t>- в лидеры рынка</a:t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14447001"/>
              </p:ext>
            </p:extLst>
          </p:nvPr>
        </p:nvGraphicFramePr>
        <p:xfrm>
          <a:off x="109728" y="795528"/>
          <a:ext cx="9144000" cy="612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17606" y="1027907"/>
            <a:ext cx="2350294" cy="10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2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49" y="134875"/>
            <a:ext cx="4736592" cy="6172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Содержание: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921" y="989839"/>
            <a:ext cx="5711756" cy="80560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/>
              <a:t>1 Сущность </a:t>
            </a:r>
            <a:r>
              <a:rPr lang="en-US" sz="1350" b="1" dirty="0" err="1"/>
              <a:t>FinTech</a:t>
            </a:r>
            <a:endParaRPr lang="en-US" sz="1350" b="1" dirty="0"/>
          </a:p>
          <a:p>
            <a:r>
              <a:rPr lang="en-US" sz="1350" dirty="0"/>
              <a:t>1.1 </a:t>
            </a:r>
            <a:r>
              <a:rPr lang="ru-RU" sz="1350" dirty="0"/>
              <a:t>Что такое </a:t>
            </a:r>
            <a:r>
              <a:rPr lang="en-US" sz="1350" dirty="0" err="1"/>
              <a:t>FinTech</a:t>
            </a:r>
            <a:endParaRPr lang="en-US" sz="1350" dirty="0"/>
          </a:p>
          <a:p>
            <a:r>
              <a:rPr lang="ru-RU" sz="1350" dirty="0"/>
              <a:t>1.2 Нововведения </a:t>
            </a:r>
            <a:endParaRPr lang="en-US" sz="1350" dirty="0"/>
          </a:p>
          <a:p>
            <a:r>
              <a:rPr lang="ru-RU" sz="1350" dirty="0"/>
              <a:t>1.3 Примеры </a:t>
            </a:r>
          </a:p>
          <a:p>
            <a:r>
              <a:rPr lang="ru-RU" sz="1350" dirty="0"/>
              <a:t>1.4 Насколько быстро </a:t>
            </a:r>
            <a:r>
              <a:rPr lang="ru-RU" sz="1350" dirty="0" err="1"/>
              <a:t>развиывается</a:t>
            </a:r>
            <a:r>
              <a:rPr lang="ru-RU" sz="1350" dirty="0"/>
              <a:t> </a:t>
            </a:r>
            <a:r>
              <a:rPr lang="en-US" sz="1350" dirty="0" err="1"/>
              <a:t>FinTech</a:t>
            </a:r>
            <a:r>
              <a:rPr lang="ru-RU" sz="1350" dirty="0"/>
              <a:t>?</a:t>
            </a:r>
          </a:p>
          <a:p>
            <a:endParaRPr lang="en-US" sz="1350" b="1" dirty="0"/>
          </a:p>
          <a:p>
            <a:r>
              <a:rPr lang="en-US" sz="1350" b="1" dirty="0"/>
              <a:t>2 </a:t>
            </a:r>
            <a:r>
              <a:rPr lang="ru-RU" sz="1350" b="1" dirty="0"/>
              <a:t>Основные направления </a:t>
            </a:r>
            <a:r>
              <a:rPr lang="ru-RU" sz="1350" b="1" dirty="0" err="1"/>
              <a:t>FinTech</a:t>
            </a:r>
            <a:r>
              <a:rPr lang="ru-RU" sz="1350" b="1" dirty="0"/>
              <a:t> </a:t>
            </a:r>
          </a:p>
          <a:p>
            <a:r>
              <a:rPr lang="ru-RU" sz="1350" dirty="0"/>
              <a:t>2.1 Основные направления и результаты развития финансовых технологий</a:t>
            </a:r>
          </a:p>
          <a:p>
            <a:r>
              <a:rPr lang="ru-RU" sz="1350" dirty="0"/>
              <a:t>2.2 Виды </a:t>
            </a:r>
            <a:r>
              <a:rPr lang="en-US" sz="1350" dirty="0" err="1"/>
              <a:t>fintech</a:t>
            </a:r>
            <a:r>
              <a:rPr lang="en-US" sz="1350" dirty="0"/>
              <a:t>-</a:t>
            </a:r>
            <a:r>
              <a:rPr lang="ru-RU" sz="1350" dirty="0"/>
              <a:t>предприятий</a:t>
            </a:r>
          </a:p>
          <a:p>
            <a:r>
              <a:rPr lang="ru-RU" sz="1350" dirty="0"/>
              <a:t>2.3 Развитие </a:t>
            </a:r>
            <a:r>
              <a:rPr lang="en-US" sz="1350" dirty="0" err="1"/>
              <a:t>FinTech</a:t>
            </a:r>
            <a:endParaRPr lang="ru-RU" sz="1350" dirty="0"/>
          </a:p>
          <a:p>
            <a:r>
              <a:rPr lang="ru-RU" sz="1350" dirty="0"/>
              <a:t>2.4 </a:t>
            </a:r>
            <a:r>
              <a:rPr lang="ru-RU" sz="1350" dirty="0" err="1"/>
              <a:t>Блокчейн</a:t>
            </a:r>
            <a:r>
              <a:rPr lang="ru-RU" sz="1350" dirty="0"/>
              <a:t> и </a:t>
            </a:r>
            <a:r>
              <a:rPr lang="ru-RU" sz="1350" dirty="0" err="1"/>
              <a:t>криптовалюты</a:t>
            </a:r>
            <a:endParaRPr lang="ru-RU" sz="1350" dirty="0"/>
          </a:p>
          <a:p>
            <a:r>
              <a:rPr lang="ru-RU" sz="1350" dirty="0"/>
              <a:t>2.5 Искусственный интеллект</a:t>
            </a:r>
            <a:br>
              <a:rPr lang="ru-RU" sz="1350" dirty="0"/>
            </a:br>
            <a:r>
              <a:rPr lang="ru-RU" sz="1350" dirty="0"/>
              <a:t>2.6 </a:t>
            </a:r>
            <a:r>
              <a:rPr lang="ru-RU" sz="1350" dirty="0" err="1"/>
              <a:t>Кибербезопасность</a:t>
            </a:r>
            <a:endParaRPr lang="ru-RU" sz="1350" dirty="0"/>
          </a:p>
          <a:p>
            <a:r>
              <a:rPr lang="ru-RU" sz="1350" dirty="0"/>
              <a:t>2.7 Развитие экосистем и </a:t>
            </a:r>
            <a:r>
              <a:rPr lang="ru-RU" sz="1350" dirty="0" err="1"/>
              <a:t>маркетплейсов</a:t>
            </a:r>
            <a:r>
              <a:rPr lang="ru-RU" sz="1350" dirty="0"/>
              <a:t/>
            </a:r>
            <a:br>
              <a:rPr lang="ru-RU" sz="1350" dirty="0"/>
            </a:br>
            <a:r>
              <a:rPr lang="ru-RU" sz="1350" dirty="0"/>
              <a:t>2.8 Биометрия и удаленная идентификация</a:t>
            </a:r>
          </a:p>
          <a:p>
            <a:r>
              <a:rPr lang="ru-RU" sz="1350" dirty="0"/>
              <a:t>2.9 Автоматизация платежей и переводов</a:t>
            </a:r>
          </a:p>
          <a:p>
            <a:r>
              <a:rPr lang="ru-RU" sz="1350" dirty="0"/>
              <a:t>2.10 Персонализация</a:t>
            </a:r>
          </a:p>
          <a:p>
            <a:r>
              <a:rPr lang="ru-RU" sz="1350" dirty="0"/>
              <a:t>2.11 Банки - в лидеры рынка</a:t>
            </a:r>
          </a:p>
          <a:p>
            <a:r>
              <a:rPr lang="ru-RU" sz="1350" dirty="0"/>
              <a:t>2.12 </a:t>
            </a:r>
            <a:r>
              <a:rPr lang="en-US" sz="1350" dirty="0" err="1"/>
              <a:t>RegTech</a:t>
            </a:r>
            <a:r>
              <a:rPr lang="en-US" sz="1350" dirty="0"/>
              <a:t> </a:t>
            </a:r>
            <a:r>
              <a:rPr lang="ru-RU" sz="1350" dirty="0"/>
              <a:t>и </a:t>
            </a:r>
            <a:r>
              <a:rPr lang="en-US" sz="1350" dirty="0" err="1"/>
              <a:t>SupTech</a:t>
            </a:r>
            <a:endParaRPr lang="ru-RU" sz="1350" dirty="0"/>
          </a:p>
          <a:p>
            <a:r>
              <a:rPr lang="ru-RU" sz="1350" dirty="0"/>
              <a:t>2.13 Бесконтактные платежи и </a:t>
            </a:r>
            <a:r>
              <a:rPr lang="en-US" sz="1350" dirty="0" err="1"/>
              <a:t>IoT</a:t>
            </a:r>
            <a:endParaRPr lang="ru-RU" sz="1350" dirty="0"/>
          </a:p>
          <a:p>
            <a:r>
              <a:rPr lang="ru-RU" sz="1350" dirty="0" smtClean="0"/>
              <a:t>2.14 </a:t>
            </a:r>
            <a:r>
              <a:rPr lang="ru-RU" sz="1350" dirty="0" err="1" smtClean="0"/>
              <a:t>Краудфандинг</a:t>
            </a:r>
            <a:endParaRPr lang="ru-RU" sz="1350" dirty="0" smtClean="0"/>
          </a:p>
          <a:p>
            <a:r>
              <a:rPr lang="ru-RU" sz="1350" dirty="0" smtClean="0"/>
              <a:t>2.15 </a:t>
            </a:r>
            <a:r>
              <a:rPr lang="ru-RU" sz="1350" dirty="0" err="1" smtClean="0"/>
              <a:t>Краудинвестинг</a:t>
            </a:r>
            <a:endParaRPr lang="ru-RU" sz="1350" dirty="0" smtClean="0"/>
          </a:p>
          <a:p>
            <a:r>
              <a:rPr lang="ru-RU" sz="1350" dirty="0" smtClean="0"/>
              <a:t>2.16 </a:t>
            </a:r>
            <a:r>
              <a:rPr lang="ru-RU" sz="1400" dirty="0" smtClean="0"/>
              <a:t>Страхование</a:t>
            </a:r>
            <a:endParaRPr lang="ru-RU" sz="1350" dirty="0" smtClean="0"/>
          </a:p>
          <a:p>
            <a:r>
              <a:rPr lang="ru-RU" sz="1350" dirty="0" smtClean="0"/>
              <a:t>2.17 </a:t>
            </a:r>
            <a:r>
              <a:rPr lang="ru-RU" sz="1350" dirty="0"/>
              <a:t>Что ждет </a:t>
            </a:r>
            <a:r>
              <a:rPr lang="ru-RU" sz="1350" dirty="0" err="1"/>
              <a:t>финтех</a:t>
            </a:r>
            <a:r>
              <a:rPr lang="ru-RU" sz="1350" dirty="0"/>
              <a:t> в ближайшие 5 лет?</a:t>
            </a:r>
            <a:br>
              <a:rPr lang="ru-RU" sz="1350" dirty="0"/>
            </a:br>
            <a:r>
              <a:rPr lang="ru-RU" sz="1350" dirty="0"/>
              <a:t/>
            </a:r>
            <a:br>
              <a:rPr lang="ru-RU" sz="1350" dirty="0"/>
            </a:br>
            <a:r>
              <a:rPr lang="en-US" sz="1350" b="1" dirty="0"/>
              <a:t/>
            </a:r>
            <a:br>
              <a:rPr lang="en-US" sz="1350" b="1" dirty="0"/>
            </a:br>
            <a:r>
              <a:rPr lang="en-US" sz="1350" dirty="0"/>
              <a:t/>
            </a:r>
            <a:br>
              <a:rPr lang="en-US" sz="1350" dirty="0"/>
            </a:br>
            <a:r>
              <a:rPr lang="ru-RU" sz="1350" b="1" dirty="0"/>
              <a:t/>
            </a:r>
            <a:br>
              <a:rPr lang="ru-RU" sz="1350" b="1" dirty="0"/>
            </a:br>
            <a:r>
              <a:rPr lang="ru-RU" sz="1350" dirty="0"/>
              <a:t/>
            </a:r>
            <a:br>
              <a:rPr lang="ru-RU" sz="1350" dirty="0"/>
            </a:br>
            <a:r>
              <a:rPr lang="ru-RU" sz="1350" b="1" dirty="0"/>
              <a:t/>
            </a:r>
            <a:br>
              <a:rPr lang="ru-RU" sz="1350" b="1" dirty="0"/>
            </a:br>
            <a:r>
              <a:rPr lang="ru-RU" sz="1350" dirty="0"/>
              <a:t/>
            </a:r>
            <a:br>
              <a:rPr lang="ru-RU" sz="1350" dirty="0"/>
            </a:br>
            <a:r>
              <a:rPr lang="ru-RU" sz="1350" b="1" dirty="0"/>
              <a:t/>
            </a:r>
            <a:br>
              <a:rPr lang="ru-RU" sz="1350" b="1" dirty="0"/>
            </a:br>
            <a:r>
              <a:rPr lang="ru-RU" sz="1350" dirty="0"/>
              <a:t/>
            </a:r>
            <a:br>
              <a:rPr lang="ru-RU" sz="1350" dirty="0"/>
            </a:br>
            <a:r>
              <a:rPr lang="ru-RU" sz="1350" b="1" dirty="0"/>
              <a:t/>
            </a:r>
            <a:br>
              <a:rPr lang="ru-RU" sz="1350" b="1" dirty="0"/>
            </a:br>
            <a:r>
              <a:rPr lang="ru-RU" sz="1350" b="1" dirty="0"/>
              <a:t/>
            </a:r>
            <a:br>
              <a:rPr lang="ru-RU" sz="1350" b="1" dirty="0"/>
            </a:br>
            <a:r>
              <a:rPr lang="ru-RU" sz="1350" dirty="0"/>
              <a:t/>
            </a:r>
            <a:br>
              <a:rPr lang="ru-RU" sz="1350" dirty="0"/>
            </a:b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29001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" y="728169"/>
            <a:ext cx="7749540" cy="2868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2.12 </a:t>
            </a:r>
            <a:r>
              <a:rPr lang="en-US" b="1" dirty="0" err="1" smtClean="0"/>
              <a:t>RegTech</a:t>
            </a:r>
            <a:r>
              <a:rPr lang="en-US" b="1" dirty="0" smtClean="0"/>
              <a:t> </a:t>
            </a:r>
            <a:r>
              <a:rPr lang="ru-RU" b="1" dirty="0"/>
              <a:t>и </a:t>
            </a:r>
            <a:r>
              <a:rPr lang="en-US" b="1" dirty="0" err="1"/>
              <a:t>SupTech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633848308"/>
              </p:ext>
            </p:extLst>
          </p:nvPr>
        </p:nvGraphicFramePr>
        <p:xfrm>
          <a:off x="64008" y="484632"/>
          <a:ext cx="8983980" cy="637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92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2.13 Бесконтактные </a:t>
            </a:r>
            <a:r>
              <a:rPr lang="ru-RU" b="1" dirty="0"/>
              <a:t>платежи и </a:t>
            </a:r>
            <a:r>
              <a:rPr lang="en-US" b="1" dirty="0" err="1"/>
              <a:t>IoT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518988541"/>
              </p:ext>
            </p:extLst>
          </p:nvPr>
        </p:nvGraphicFramePr>
        <p:xfrm>
          <a:off x="329380" y="2427953"/>
          <a:ext cx="4014020" cy="332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06523" y="218554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IoT</a:t>
            </a:r>
            <a:r>
              <a:rPr lang="ru-RU" dirty="0"/>
              <a:t> (</a:t>
            </a:r>
            <a:r>
              <a:rPr lang="ru-RU" dirty="0">
                <a:hlinkClick r:id="rId7"/>
              </a:rPr>
              <a:t>интернет вещей</a:t>
            </a:r>
            <a:r>
              <a:rPr lang="ru-RU" dirty="0"/>
              <a:t>) - еще один тренд, который активно набирает обороты. Разработчики пробуют соединить идеи </a:t>
            </a:r>
            <a:r>
              <a:rPr lang="ru-RU" dirty="0" err="1"/>
              <a:t>IoT</a:t>
            </a:r>
            <a:r>
              <a:rPr lang="ru-RU" dirty="0"/>
              <a:t> и технологии бесконтактных платежей. Сегодня можно расплачиваться с помощью смартфонов и "умных" часов, в скором времени эта функция может появиться и у других устройств. Возможно, в перспективе подобные устройства вытеснят с рынка банковские карты. Уже сейчас можно совместить </a:t>
            </a:r>
            <a:r>
              <a:rPr lang="ru-RU" dirty="0" err="1"/>
              <a:t>Apple</a:t>
            </a:r>
            <a:r>
              <a:rPr lang="ru-RU" dirty="0"/>
              <a:t> </a:t>
            </a:r>
            <a:r>
              <a:rPr lang="ru-RU" dirty="0" err="1"/>
              <a:t>Pay</a:t>
            </a:r>
            <a:r>
              <a:rPr lang="ru-RU" dirty="0"/>
              <a:t> с </a:t>
            </a:r>
            <a:r>
              <a:rPr lang="ru-RU" dirty="0" err="1"/>
              <a:t>TouchID</a:t>
            </a:r>
            <a:r>
              <a:rPr lang="ru-RU" dirty="0"/>
              <a:t> или найти потерянный телефон через приложение — с классической картой этого сделать нельзя.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95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232" y="932688"/>
            <a:ext cx="8273504" cy="4085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" y="-44254"/>
            <a:ext cx="7886700" cy="1325563"/>
          </a:xfrm>
        </p:spPr>
        <p:txBody>
          <a:bodyPr/>
          <a:lstStyle/>
          <a:p>
            <a:r>
              <a:rPr lang="ru-RU" dirty="0" smtClean="0"/>
              <a:t>2.14 </a:t>
            </a:r>
            <a:r>
              <a:rPr lang="ru-RU" dirty="0" err="1" smtClean="0"/>
              <a:t>Краудфандинг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45736" y="1068180"/>
            <a:ext cx="4123944" cy="57075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  <a:latin typeface="PT Serif"/>
              </a:rPr>
              <a:t>В Казахстане есть успешные кейсы </a:t>
            </a:r>
            <a:r>
              <a:rPr lang="ru-RU" dirty="0" err="1">
                <a:solidFill>
                  <a:srgbClr val="000000"/>
                </a:solidFill>
                <a:latin typeface="PT Serif"/>
              </a:rPr>
              <a:t>краудфандинга</a:t>
            </a:r>
            <a:r>
              <a:rPr lang="ru-RU" dirty="0">
                <a:solidFill>
                  <a:srgbClr val="000000"/>
                </a:solidFill>
                <a:latin typeface="PT Serif"/>
              </a:rPr>
              <a:t>, а также существуют активные платформы, как Starttime.kz и Baribirge.kz, помогающие авторам рассказать о своей идее. </a:t>
            </a:r>
            <a:r>
              <a:rPr lang="ru-RU" dirty="0" err="1">
                <a:solidFill>
                  <a:srgbClr val="000000"/>
                </a:solidFill>
                <a:latin typeface="PT Serif"/>
              </a:rPr>
              <a:t>The</a:t>
            </a:r>
            <a:r>
              <a:rPr lang="ru-RU" dirty="0">
                <a:solidFill>
                  <a:srgbClr val="000000"/>
                </a:solidFill>
                <a:latin typeface="PT Serif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T Serif"/>
              </a:rPr>
              <a:t>Village</a:t>
            </a:r>
            <a:r>
              <a:rPr lang="ru-RU" dirty="0">
                <a:solidFill>
                  <a:srgbClr val="000000"/>
                </a:solidFill>
                <a:latin typeface="PT Serif"/>
              </a:rPr>
              <a:t> выяснил, как запустить проект на </a:t>
            </a:r>
            <a:r>
              <a:rPr lang="ru-RU" dirty="0" err="1">
                <a:solidFill>
                  <a:srgbClr val="000000"/>
                </a:solidFill>
                <a:latin typeface="PT Serif"/>
              </a:rPr>
              <a:t>краудфандинговой</a:t>
            </a:r>
            <a:r>
              <a:rPr lang="ru-RU" dirty="0">
                <a:solidFill>
                  <a:srgbClr val="000000"/>
                </a:solidFill>
                <a:latin typeface="PT Serif"/>
              </a:rPr>
              <a:t> платформе, чего нужно опасаться и как привлечь внимание общественности.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5176" y="2386584"/>
            <a:ext cx="3877056" cy="42062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var(--stk-f--b_family)"/>
              </a:rPr>
              <a:t>КРАУДФАНДИНГ</a:t>
            </a:r>
            <a:r>
              <a:rPr lang="ru-RU" dirty="0">
                <a:solidFill>
                  <a:schemeClr val="tx1"/>
                </a:solidFill>
                <a:latin typeface="proximanova-regular"/>
              </a:rPr>
              <a:t> — это сбор средств от людей, неравнодушных к проекту или идее, происходящий без помощи банков, биржи или венчурных инвесторов. Самые известные </a:t>
            </a:r>
            <a:r>
              <a:rPr lang="ru-RU" dirty="0" err="1">
                <a:solidFill>
                  <a:schemeClr val="tx1"/>
                </a:solidFill>
                <a:latin typeface="proximanova-regular"/>
              </a:rPr>
              <a:t>краудфандинговые</a:t>
            </a:r>
            <a:r>
              <a:rPr lang="ru-RU" dirty="0">
                <a:solidFill>
                  <a:schemeClr val="tx1"/>
                </a:solidFill>
                <a:latin typeface="proximanova-regular"/>
              </a:rPr>
              <a:t> платформы — </a:t>
            </a:r>
            <a:r>
              <a:rPr lang="ru-RU" dirty="0" err="1">
                <a:solidFill>
                  <a:schemeClr val="tx1"/>
                </a:solidFill>
                <a:latin typeface="proximanova-regular"/>
              </a:rPr>
              <a:t>Kickstarter</a:t>
            </a:r>
            <a:r>
              <a:rPr lang="ru-RU" dirty="0">
                <a:solidFill>
                  <a:schemeClr val="tx1"/>
                </a:solidFill>
                <a:latin typeface="proximanova-regular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proximanova-regular"/>
              </a:rPr>
              <a:t>Indiegogo</a:t>
            </a:r>
            <a:r>
              <a:rPr lang="ru-RU" dirty="0">
                <a:solidFill>
                  <a:schemeClr val="tx1"/>
                </a:solidFill>
                <a:latin typeface="proximanova-regular"/>
              </a:rPr>
              <a:t>. У каждой из них свои особенности; к примеру, на </a:t>
            </a:r>
            <a:r>
              <a:rPr lang="ru-RU" dirty="0" err="1">
                <a:solidFill>
                  <a:schemeClr val="tx1"/>
                </a:solidFill>
                <a:latin typeface="proximanova-regular"/>
              </a:rPr>
              <a:t>Kickstarter</a:t>
            </a:r>
            <a:r>
              <a:rPr lang="ru-RU" dirty="0">
                <a:solidFill>
                  <a:schemeClr val="tx1"/>
                </a:solidFill>
                <a:latin typeface="proximanova-regular"/>
              </a:rPr>
              <a:t> собранные средства можно снимать только в. конце кампании, в то время как на </a:t>
            </a:r>
            <a:r>
              <a:rPr lang="ru-RU" dirty="0" err="1">
                <a:solidFill>
                  <a:schemeClr val="tx1"/>
                </a:solidFill>
                <a:latin typeface="proximanova-regular"/>
              </a:rPr>
              <a:t>Indiegogo</a:t>
            </a:r>
            <a:r>
              <a:rPr lang="ru-RU" dirty="0">
                <a:solidFill>
                  <a:schemeClr val="tx1"/>
                </a:solidFill>
                <a:latin typeface="proximanova-regular"/>
              </a:rPr>
              <a:t> это можно сделать в любое время.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0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" y="0"/>
            <a:ext cx="7886700" cy="1325563"/>
          </a:xfrm>
        </p:spPr>
        <p:txBody>
          <a:bodyPr/>
          <a:lstStyle/>
          <a:p>
            <a:r>
              <a:rPr lang="ru-RU" dirty="0" smtClean="0"/>
              <a:t>2.15 </a:t>
            </a:r>
            <a:r>
              <a:rPr lang="ru-RU" dirty="0" err="1" smtClean="0"/>
              <a:t>Краудинвестинг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46304" y="3044952"/>
            <a:ext cx="3749040" cy="363931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Краудинвестинг</a:t>
            </a:r>
            <a:r>
              <a:rPr lang="ru-RU" dirty="0"/>
              <a:t>, или акционерный </a:t>
            </a:r>
            <a:r>
              <a:rPr lang="ru-RU" dirty="0" err="1"/>
              <a:t>краудфандинг</a:t>
            </a:r>
            <a:r>
              <a:rPr lang="ru-RU" dirty="0"/>
              <a:t> — альтернативный финансовый инструмент для привлечения капитала в </a:t>
            </a:r>
            <a:r>
              <a:rPr lang="ru-RU" dirty="0" err="1"/>
              <a:t>стартапы</a:t>
            </a:r>
            <a:r>
              <a:rPr lang="ru-RU" dirty="0"/>
              <a:t> и предприятия малого бизнеса от широкого круга </a:t>
            </a:r>
            <a:r>
              <a:rPr lang="ru-RU" dirty="0" err="1"/>
              <a:t>микроинвесторов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690689"/>
            <a:ext cx="4382262" cy="4855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Фактически любую смелую идею сегодня можно реализовать при помощи </a:t>
            </a:r>
            <a:r>
              <a:rPr lang="ru-RU" dirty="0" err="1">
                <a:solidFill>
                  <a:schemeClr val="tx1"/>
                </a:solidFill>
              </a:rPr>
              <a:t>краудфандинговых</a:t>
            </a:r>
            <a:r>
              <a:rPr lang="ru-RU" dirty="0">
                <a:solidFill>
                  <a:schemeClr val="tx1"/>
                </a:solidFill>
              </a:rPr>
              <a:t> платформ. Для финансовых организаций это также возможность дополнительного фондирования. </a:t>
            </a:r>
            <a:r>
              <a:rPr lang="ru-RU" dirty="0" err="1">
                <a:solidFill>
                  <a:schemeClr val="tx1"/>
                </a:solidFill>
              </a:rPr>
              <a:t>Краудфандинг</a:t>
            </a:r>
            <a:r>
              <a:rPr lang="ru-RU" dirty="0">
                <a:solidFill>
                  <a:schemeClr val="tx1"/>
                </a:solidFill>
              </a:rPr>
              <a:t> или, как его еще называют, народное финансирование – понятие, которое пришло к нам с Запада, хотя принцип взаимопомощи – </a:t>
            </a:r>
            <a:r>
              <a:rPr lang="ru-RU" dirty="0" err="1">
                <a:solidFill>
                  <a:schemeClr val="tx1"/>
                </a:solidFill>
              </a:rPr>
              <a:t>асар</a:t>
            </a:r>
            <a:r>
              <a:rPr lang="ru-RU" dirty="0">
                <a:solidFill>
                  <a:schemeClr val="tx1"/>
                </a:solidFill>
              </a:rPr>
              <a:t>, известен в Казахстане очень давно. По сути, речь идет о том, что, публикуя на специальной площадке – </a:t>
            </a:r>
            <a:r>
              <a:rPr lang="ru-RU" dirty="0" err="1">
                <a:solidFill>
                  <a:schemeClr val="tx1"/>
                </a:solidFill>
              </a:rPr>
              <a:t>краудфандинговой</a:t>
            </a:r>
            <a:r>
              <a:rPr lang="ru-RU" dirty="0">
                <a:solidFill>
                  <a:schemeClr val="tx1"/>
                </a:solidFill>
              </a:rPr>
              <a:t> платформе идею своего проекта, человек бросает клич, и все желающие, то есть те, кто разделяет позицию автора идеи, могут финансово помочь ему в ее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6882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939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2.16 Страхование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716444903"/>
              </p:ext>
            </p:extLst>
          </p:nvPr>
        </p:nvGraphicFramePr>
        <p:xfrm>
          <a:off x="0" y="868680"/>
          <a:ext cx="9144000" cy="5734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3515868" y="2039112"/>
            <a:ext cx="411480" cy="530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556248" y="3785616"/>
            <a:ext cx="512064" cy="512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8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2.16 </a:t>
            </a:r>
            <a:r>
              <a:rPr lang="ru-RU" dirty="0"/>
              <a:t>Страхование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6896" y="2060508"/>
            <a:ext cx="6547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A0A0A"/>
                </a:solidFill>
                <a:latin typeface="montserrat-v12-cyrillic_latin-regular"/>
              </a:rPr>
              <a:t>Пример — </a:t>
            </a:r>
            <a:r>
              <a:rPr lang="ru-RU" dirty="0" err="1">
                <a:solidFill>
                  <a:srgbClr val="0A0A0A"/>
                </a:solidFill>
                <a:latin typeface="montserrat-v12-cyrillic_latin-regular"/>
              </a:rPr>
              <a:t>стартап</a:t>
            </a:r>
            <a:r>
              <a:rPr lang="ru-RU" dirty="0">
                <a:solidFill>
                  <a:srgbClr val="0A0A0A"/>
                </a:solidFill>
                <a:latin typeface="montserrat-v12-cyrillic_latin-regular"/>
              </a:rPr>
              <a:t> </a:t>
            </a:r>
            <a:r>
              <a:rPr lang="ru-RU" dirty="0" err="1">
                <a:solidFill>
                  <a:srgbClr val="0A0A0A"/>
                </a:solidFill>
                <a:latin typeface="montserrat-v12-cyrillic_latin-regular"/>
              </a:rPr>
              <a:t>Spixii</a:t>
            </a:r>
            <a:r>
              <a:rPr lang="ru-RU" dirty="0">
                <a:solidFill>
                  <a:srgbClr val="0A0A0A"/>
                </a:solidFill>
                <a:latin typeface="montserrat-v12-cyrillic_latin-regular"/>
              </a:rPr>
              <a:t>, устанавливающий на автомобили своих клиентов специальные датчики, отслеживающие стиль вождения. Чем </a:t>
            </a:r>
            <a:r>
              <a:rPr lang="ru-RU" dirty="0" err="1">
                <a:solidFill>
                  <a:srgbClr val="0A0A0A"/>
                </a:solidFill>
                <a:latin typeface="montserrat-v12-cyrillic_latin-regular"/>
              </a:rPr>
              <a:t>экстремальнее</a:t>
            </a:r>
            <a:r>
              <a:rPr lang="ru-RU" dirty="0">
                <a:solidFill>
                  <a:srgbClr val="0A0A0A"/>
                </a:solidFill>
                <a:latin typeface="montserrat-v12-cyrillic_latin-regular"/>
              </a:rPr>
              <a:t> водит человек, тем дороже обходится ему страховка. И наоборот, если клиент водит спокойно, не нарушая правила, то ему предоставляются скидки на услуги страхования, выплачивается более крупное возмещение.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96896" y="4737253"/>
            <a:ext cx="654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A0A0A"/>
                </a:solidFill>
                <a:latin typeface="montserrat-v12-cyrillic_latin-regular"/>
              </a:rPr>
              <a:t>Некоторые страховые компании также предоставляют скидки клиентам, которые занимаются спортом. А мониторинг активности ведется при помощи специализированных фитнес-</a:t>
            </a:r>
            <a:r>
              <a:rPr lang="ru-RU" dirty="0" err="1">
                <a:solidFill>
                  <a:srgbClr val="0A0A0A"/>
                </a:solidFill>
                <a:latin typeface="montserrat-v12-cyrillic_latin-regular"/>
              </a:rPr>
              <a:t>трекеров</a:t>
            </a:r>
            <a:r>
              <a:rPr lang="ru-RU" dirty="0">
                <a:solidFill>
                  <a:srgbClr val="0A0A0A"/>
                </a:solidFill>
                <a:latin typeface="montserrat-v12-cyrillic_latin-regular"/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314" y="2133660"/>
            <a:ext cx="2221992" cy="1657350"/>
          </a:xfrm>
          <a:prstGeom prst="rect">
            <a:avLst/>
          </a:prstGeom>
        </p:spPr>
      </p:pic>
      <p:sp>
        <p:nvSpPr>
          <p:cNvPr id="7" name="AutoShape 4" descr="Страховка от коронавируса через SMS. Почему цифровое будущее страховой  отрасли уже наступило - Informburo.k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Страховая компания Amanat: круглосуточное онлайн страхование в Казах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575" y="4343019"/>
            <a:ext cx="2292731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3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365126"/>
            <a:ext cx="8906256" cy="1325563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2.17 Что </a:t>
            </a:r>
            <a:r>
              <a:rPr lang="ru-RU" sz="3600" b="1" dirty="0"/>
              <a:t>ждет </a:t>
            </a:r>
            <a:r>
              <a:rPr lang="ru-RU" sz="3600" b="1" dirty="0" err="1"/>
              <a:t>финтех</a:t>
            </a:r>
            <a:r>
              <a:rPr lang="ru-RU" sz="3600" b="1" dirty="0"/>
              <a:t> в ближайшие 5 лет?</a:t>
            </a:r>
            <a:br>
              <a:rPr lang="ru-RU" sz="3600" b="1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63155763"/>
              </p:ext>
            </p:extLst>
          </p:nvPr>
        </p:nvGraphicFramePr>
        <p:xfrm>
          <a:off x="834390" y="1690689"/>
          <a:ext cx="768096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002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66" y="90806"/>
            <a:ext cx="8515350" cy="1325563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2.17 Что ждет </a:t>
            </a:r>
            <a:r>
              <a:rPr lang="ru-RU" sz="3600" b="1" dirty="0" err="1" smtClean="0"/>
              <a:t>финтех</a:t>
            </a:r>
            <a:r>
              <a:rPr lang="ru-RU" sz="3600" b="1" dirty="0" smtClean="0"/>
              <a:t> в ближайшие 5 лет?</a:t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611753979"/>
              </p:ext>
            </p:extLst>
          </p:nvPr>
        </p:nvGraphicFramePr>
        <p:xfrm>
          <a:off x="585216" y="1416370"/>
          <a:ext cx="7525512" cy="501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840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823B3F-D496-4615-BF8A-C2C33387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25"/>
            <a:ext cx="8229600" cy="43691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5AAA"/>
                </a:solidFill>
                <a:latin typeface="Arial" pitchFamily="34" charset="0"/>
                <a:cs typeface="Arial" pitchFamily="34" charset="0"/>
              </a:rPr>
              <a:t>Список литературы:</a:t>
            </a:r>
            <a:endParaRPr lang="ru-RU" sz="3200" b="1" dirty="0">
              <a:solidFill>
                <a:srgbClr val="005AA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D0B6D7-3581-40D6-8F27-A02D7F0E1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00" y="836716"/>
            <a:ext cx="8229600" cy="5472607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Лаврушин О.И. Современные банковские продукты и услуги. Учебник- М.: КНОРУС, 2020г. –с. 302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u="sng" dirty="0" smtClean="0">
                <a:latin typeface="Arial" pitchFamily="34" charset="0"/>
                <a:cs typeface="Arial" pitchFamily="34" charset="0"/>
                <a:hlinkClick r:id="rId2"/>
              </a:rPr>
              <a:t>Н. Г. 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2"/>
              </a:rPr>
              <a:t>Семилютина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Российский рынок финансовых услуг (формирование правовой модели): 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3"/>
              </a:rPr>
              <a:t>Serii︠a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3"/>
              </a:rPr>
              <a:t>︡ «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3"/>
              </a:rPr>
              <a:t>Biblioteka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3"/>
              </a:rPr>
              <a:t>professionala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Wolters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Kluwer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Russia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2015г. – с.315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С.В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Науменкова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С.В Мищенко. Рынок финансовых услуг.: Учебник – Киев, 2019г.-с.367.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Аюпов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А.А. Конструирование и реализация инновационных финансовых продуктов /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А.А.Аюпов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– М.: NOTA BENE, 2017г. – 220 с.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Инновации на финансовых рынках [Текст]: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коллект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моногр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/ под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науч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ред.Н. И.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Берзона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Т. В. Тепловой;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Нац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исслед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ун-т «Высшая школа экономики», ф-т экономики, кафедра фондового рынка и рынка инвестиций. — М.: Изд. дом Высшей школы экономики, 2016г. —420с.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http://www.nationalbank.kz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https://finreg.kz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en-US" sz="1800" u="sng" dirty="0" err="1" smtClean="0">
                <a:latin typeface="Arial" pitchFamily="34" charset="0"/>
                <a:cs typeface="Arial" pitchFamily="34" charset="0"/>
              </a:rPr>
              <a:t>kase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</a:rPr>
              <a:t>kz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97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интех-компании стали привлекать меньше инвестиций. В фокусе. Новости  ИТ-бизнеса. DailyComm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446" y="4661908"/>
            <a:ext cx="2822158" cy="187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982" y="203234"/>
            <a:ext cx="4888394" cy="994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1.1 Что </a:t>
            </a:r>
            <a:r>
              <a:rPr lang="ru-RU" dirty="0"/>
              <a:t>такое </a:t>
            </a:r>
            <a:r>
              <a:rPr lang="ru-RU" dirty="0" err="1" smtClean="0"/>
              <a:t>FinTech</a:t>
            </a:r>
            <a:r>
              <a:rPr lang="ru-RU" dirty="0" smtClean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4704" y="1560701"/>
            <a:ext cx="7456335" cy="10590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1"/>
                </a:solidFill>
              </a:rPr>
              <a:t>Fintech</a:t>
            </a:r>
            <a:r>
              <a:rPr lang="ru-RU" dirty="0">
                <a:solidFill>
                  <a:schemeClr val="tx1"/>
                </a:solidFill>
              </a:rPr>
              <a:t> (финансовые технологии) — технологии, которые помогают финансовым службам и компаниям управлять финансовыми аспектами бизнеса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993179" y="2714676"/>
            <a:ext cx="255932" cy="536713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864704" y="3405706"/>
            <a:ext cx="7148720" cy="704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В них входят: программное обеспечение, приложения, процессы и бизнес-модели.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22067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1.1 Что такое </a:t>
            </a:r>
            <a:r>
              <a:rPr lang="ru-RU" dirty="0" err="1" smtClean="0"/>
              <a:t>FinTech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3950492"/>
              </p:ext>
            </p:extLst>
          </p:nvPr>
        </p:nvGraphicFramePr>
        <p:xfrm>
          <a:off x="628650" y="1810512"/>
          <a:ext cx="8177022" cy="367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184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1450"/>
            <a:ext cx="7886700" cy="569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1.2 Нововведения </a:t>
            </a:r>
            <a:r>
              <a:rPr lang="en-US" dirty="0" err="1" smtClean="0"/>
              <a:t>Fintech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321250377"/>
              </p:ext>
            </p:extLst>
          </p:nvPr>
        </p:nvGraphicFramePr>
        <p:xfrm>
          <a:off x="0" y="1721359"/>
          <a:ext cx="8885583" cy="474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479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490" y="0"/>
            <a:ext cx="7886700" cy="994172"/>
          </a:xfrm>
        </p:spPr>
        <p:txBody>
          <a:bodyPr/>
          <a:lstStyle/>
          <a:p>
            <a:r>
              <a:rPr lang="ru-RU" dirty="0" smtClean="0"/>
              <a:t>1.3 Наглядные примеры: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650181833"/>
              </p:ext>
            </p:extLst>
          </p:nvPr>
        </p:nvGraphicFramePr>
        <p:xfrm>
          <a:off x="0" y="877824"/>
          <a:ext cx="9144000" cy="598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407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1.4 Насколько </a:t>
            </a:r>
            <a:r>
              <a:rPr lang="ru-RU" b="1" dirty="0"/>
              <a:t>быстро развивается </a:t>
            </a:r>
            <a:r>
              <a:rPr lang="ru-RU" b="1" dirty="0" err="1"/>
              <a:t>финтех</a:t>
            </a:r>
            <a:r>
              <a:rPr lang="ru-RU" b="1" dirty="0"/>
              <a:t>?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225611405"/>
              </p:ext>
            </p:extLst>
          </p:nvPr>
        </p:nvGraphicFramePr>
        <p:xfrm>
          <a:off x="424897" y="1216152"/>
          <a:ext cx="8444783" cy="523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097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2.1 Основные </a:t>
            </a:r>
            <a:r>
              <a:rPr lang="ru-RU" b="1" dirty="0"/>
              <a:t>направления и результаты развития финансовых технологий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496387436"/>
              </p:ext>
            </p:extLst>
          </p:nvPr>
        </p:nvGraphicFramePr>
        <p:xfrm>
          <a:off x="365263" y="1923222"/>
          <a:ext cx="4123910" cy="2479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63937" y="262155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A0A0A"/>
                </a:solidFill>
                <a:latin typeface="montserrat-v12-cyrillic_latin-regular"/>
              </a:rPr>
              <a:t>Активнее всего </a:t>
            </a:r>
            <a:r>
              <a:rPr lang="ru-RU" dirty="0" err="1">
                <a:solidFill>
                  <a:srgbClr val="0A0A0A"/>
                </a:solidFill>
                <a:latin typeface="montserrat-v12-cyrillic_latin-regular"/>
              </a:rPr>
              <a:t>финтех</a:t>
            </a:r>
            <a:r>
              <a:rPr lang="ru-RU" dirty="0">
                <a:solidFill>
                  <a:srgbClr val="0A0A0A"/>
                </a:solidFill>
                <a:latin typeface="montserrat-v12-cyrillic_latin-regular"/>
              </a:rPr>
              <a:t> затронул такие секторы экономики, как потребительские услуги, банковское обслуживание, денежные переводы и платежи. Также проникновение </a:t>
            </a:r>
            <a:r>
              <a:rPr lang="ru-RU" dirty="0" err="1">
                <a:solidFill>
                  <a:srgbClr val="0A0A0A"/>
                </a:solidFill>
                <a:latin typeface="montserrat-v12-cyrillic_latin-regular"/>
              </a:rPr>
              <a:t>финтех</a:t>
            </a:r>
            <a:r>
              <a:rPr lang="ru-RU" dirty="0">
                <a:solidFill>
                  <a:srgbClr val="0A0A0A"/>
                </a:solidFill>
                <a:latin typeface="montserrat-v12-cyrillic_latin-regular"/>
              </a:rPr>
              <a:t>-сервисов повлияло на страхование, управление активами и капиталом.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18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93" y="99018"/>
            <a:ext cx="7879842" cy="994172"/>
          </a:xfrm>
        </p:spPr>
        <p:txBody>
          <a:bodyPr>
            <a:normAutofit/>
          </a:bodyPr>
          <a:lstStyle/>
          <a:p>
            <a:r>
              <a:rPr lang="ru-RU" b="1" dirty="0" smtClean="0"/>
              <a:t>2.2 Виды </a:t>
            </a:r>
            <a:r>
              <a:rPr lang="en-US" b="1" dirty="0" err="1" smtClean="0"/>
              <a:t>fintech</a:t>
            </a:r>
            <a:r>
              <a:rPr lang="en-US" b="1" dirty="0" smtClean="0"/>
              <a:t>-</a:t>
            </a:r>
            <a:r>
              <a:rPr lang="ru-RU" b="1" dirty="0" smtClean="0"/>
              <a:t>предприятий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1408" y="1536415"/>
            <a:ext cx="7022592" cy="2547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1"/>
                </a:solidFill>
              </a:rPr>
              <a:t>Fintech</a:t>
            </a:r>
            <a:r>
              <a:rPr lang="ru-RU" dirty="0">
                <a:solidFill>
                  <a:schemeClr val="tx1"/>
                </a:solidFill>
              </a:rPr>
              <a:t>-предприятия чаще всего ассоциируются со старт-</a:t>
            </a:r>
            <a:r>
              <a:rPr lang="ru-RU" dirty="0" err="1">
                <a:solidFill>
                  <a:schemeClr val="tx1"/>
                </a:solidFill>
              </a:rPr>
              <a:t>апами</a:t>
            </a:r>
            <a:r>
              <a:rPr lang="ru-RU" dirty="0">
                <a:solidFill>
                  <a:schemeClr val="tx1"/>
                </a:solidFill>
              </a:rPr>
              <a:t>, которые начинают деятельность в сферах, где по традиции доминируют банки и другие финансовые учреждения. Но термин </a:t>
            </a:r>
            <a:r>
              <a:rPr lang="ru-RU" dirty="0" err="1">
                <a:solidFill>
                  <a:schemeClr val="tx1"/>
                </a:solidFill>
              </a:rPr>
              <a:t>fintech</a:t>
            </a:r>
            <a:r>
              <a:rPr lang="ru-RU" dirty="0">
                <a:solidFill>
                  <a:schemeClr val="tx1"/>
                </a:solidFill>
              </a:rPr>
              <a:t> распространяется и на технологические предприятия, традиционных поставщиков услуг и многих других участников рынка. На глобальном уровне это — как большие, известные финансовые учреждения, так и большие технологические предприятия  (</a:t>
            </a:r>
            <a:r>
              <a:rPr lang="ru-RU" dirty="0" err="1">
                <a:solidFill>
                  <a:schemeClr val="tx1"/>
                </a:solidFill>
              </a:rPr>
              <a:t>Google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Yahoo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Amazon</a:t>
            </a:r>
            <a:r>
              <a:rPr lang="ru-RU" dirty="0">
                <a:solidFill>
                  <a:schemeClr val="tx1"/>
                </a:solidFill>
              </a:rPr>
              <a:t> и др.), ведущие деятельность в сфере финансовых услуг. 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191158" y="4319342"/>
            <a:ext cx="255932" cy="536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641074" y="5248517"/>
            <a:ext cx="7753118" cy="1353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Это — предприятия, которые предоставляют технологии, позволяющие совершать финансовые сделки гораздо быстрее и проще. Среди них есть и предприятия, которые «возмущают спокойствие» — это быстро растущие компании (нередко — старт-</a:t>
            </a:r>
            <a:r>
              <a:rPr lang="ru-RU" dirty="0" err="1">
                <a:solidFill>
                  <a:schemeClr val="tx1"/>
                </a:solidFill>
              </a:rPr>
              <a:t>апы</a:t>
            </a:r>
            <a:r>
              <a:rPr lang="ru-RU" dirty="0">
                <a:solidFill>
                  <a:schemeClr val="tx1"/>
                </a:solidFill>
              </a:rPr>
              <a:t>), которые концентрируются на новейших технологиях и процессах.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" y="3963995"/>
            <a:ext cx="1874520" cy="12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04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2184</Words>
  <Application>Microsoft Office PowerPoint</Application>
  <PresentationFormat>Экран (4:3)</PresentationFormat>
  <Paragraphs>139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КАЗАХСКИЙ НАЦИОНАЛЬНЫЙ УНИВЕРСИТЕТ ИМ. АЛЬ-ФАРАБИ</vt:lpstr>
      <vt:lpstr>Содержание:</vt:lpstr>
      <vt:lpstr>1.1 Что такое FinTech? </vt:lpstr>
      <vt:lpstr>1.1 Что такое FinTech? </vt:lpstr>
      <vt:lpstr>1.2 Нововведения Fintech</vt:lpstr>
      <vt:lpstr>1.3 Наглядные примеры:</vt:lpstr>
      <vt:lpstr>1.4 Насколько быстро развивается финтех? </vt:lpstr>
      <vt:lpstr>2.1 Основные направления и результаты развития финансовых технологий </vt:lpstr>
      <vt:lpstr>2.2 Виды fintech-предприятий</vt:lpstr>
      <vt:lpstr>2.2 Виды fintech-предприятий</vt:lpstr>
      <vt:lpstr>2.3 Развитие FinTech</vt:lpstr>
      <vt:lpstr>2.4 Блокчейн и криптовалюты  </vt:lpstr>
      <vt:lpstr>2.5 Искусственный интеллект  </vt:lpstr>
      <vt:lpstr>2.6 Кибербезопасность </vt:lpstr>
      <vt:lpstr>2.7 Развитие экосистем и маркетплейсов  </vt:lpstr>
      <vt:lpstr>2.8 Биометрия и удаленная идентификация  </vt:lpstr>
      <vt:lpstr>2.9 Автоматизация платежей и переводов  </vt:lpstr>
      <vt:lpstr>2.10 Персонализация  </vt:lpstr>
      <vt:lpstr>2.11 Банки - в лидеры рынка  </vt:lpstr>
      <vt:lpstr>2.12 RegTech и SupTech  </vt:lpstr>
      <vt:lpstr>2.13 Бесконтактные платежи и IoT  </vt:lpstr>
      <vt:lpstr>2.14 Краудфандинг</vt:lpstr>
      <vt:lpstr>2.15 Краудинвестинг </vt:lpstr>
      <vt:lpstr>2.16 Страхование</vt:lpstr>
      <vt:lpstr>2.16 Страхование</vt:lpstr>
      <vt:lpstr>2.17 Что ждет финтех в ближайшие 5 лет?  </vt:lpstr>
      <vt:lpstr>2.17 Что ждет финтех в ближайшие 5 лет?  </vt:lpstr>
      <vt:lpstr>Список литературы: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FinTech: понятие и основные направления</dc:title>
  <dc:creator>Admin</dc:creator>
  <cp:lastModifiedBy>Гульмира</cp:lastModifiedBy>
  <cp:revision>30</cp:revision>
  <dcterms:created xsi:type="dcterms:W3CDTF">2020-09-20T17:00:15Z</dcterms:created>
  <dcterms:modified xsi:type="dcterms:W3CDTF">2020-11-01T15:57:41Z</dcterms:modified>
</cp:coreProperties>
</file>